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Masters/slideMaster1.xml" ContentType="application/vnd.openxmlformats-officedocument.presentationml.slideMaster+xml"/>
  <Override PartName="/ppt/notesSlides/notesSlide39.xml" ContentType="application/vnd.openxmlformats-officedocument.presentationml.notes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53.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19.xml" ContentType="application/vnd.openxmlformats-officedocument.presentationml.notesSlide+xml"/>
  <Override PartName="/ppt/notesSlides/notesSlide5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33.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40.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34.xml" ContentType="application/vnd.openxmlformats-officedocument.presentationml.notesSlide+xml"/>
  <Override PartName="/ppt/notesSlides/notesSlide22.xml" ContentType="application/vnd.openxmlformats-officedocument.presentationml.notesSlide+xml"/>
  <Override PartName="/ppt/notesSlides/notesSlide43.xml" ContentType="application/vnd.openxmlformats-officedocument.presentationml.notesSlide+xml"/>
  <Override PartName="/ppt/notesSlides/notesSlide23.xml" ContentType="application/vnd.openxmlformats-officedocument.presentationml.notesSlide+xml"/>
  <Override PartName="/ppt/notesSlides/notesSlide35.xml" ContentType="application/vnd.openxmlformats-officedocument.presentationml.notesSlide+xml"/>
  <Override PartName="/ppt/notesSlides/notesSlide24.xml" ContentType="application/vnd.openxmlformats-officedocument.presentationml.notesSlide+xml"/>
  <Override PartName="/ppt/notesSlides/notesSlide4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5.xml" ContentType="application/vnd.openxmlformats-officedocument.presentationml.notesSlide+xml"/>
  <Override PartName="/ppt/notesSlides/notesSlide36.xml" ContentType="application/vnd.openxmlformats-officedocument.presentationml.notesSlide+xml"/>
  <Override PartName="/ppt/notesSlides/notesSlide5.xml" ContentType="application/vnd.openxmlformats-officedocument.presentationml.notesSlide+xml"/>
  <Override PartName="/ppt/notesSlides/notesSlide2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41.xml" ContentType="application/vnd.openxmlformats-officedocument.presentationml.notesSlide+xml"/>
  <Override PartName="/ppt/notesSlides/notesSlide27.xml" ContentType="application/vnd.openxmlformats-officedocument.presentationml.notesSlide+xml"/>
  <Override PartName="/ppt/notesSlides/notesSlide37.xml" ContentType="application/vnd.openxmlformats-officedocument.presentationml.notesSlide+xml"/>
  <Override PartName="/ppt/notesSlides/notesSlide2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44.xml" ContentType="application/vnd.openxmlformats-officedocument.presentationml.notesSlide+xml"/>
  <Override PartName="/ppt/notesSlides/notesSlide10.xml" ContentType="application/vnd.openxmlformats-officedocument.presentationml.notesSlide+xml"/>
  <Override PartName="/ppt/notesSlides/notesSlide29.xml" ContentType="application/vnd.openxmlformats-officedocument.presentationml.notesSlide+xml"/>
  <Override PartName="/ppt/notesSlides/notesSlide11.xml" ContentType="application/vnd.openxmlformats-officedocument.presentationml.notesSlide+xml"/>
  <Override PartName="/ppt/notesSlides/notesSlide3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0.xml" ContentType="application/vnd.openxmlformats-officedocument.presentationml.notesSlide+xml"/>
  <Override PartName="/ppt/notesSlides/notesSlide14.xml" ContentType="application/vnd.openxmlformats-officedocument.presentationml.notesSlide+xml"/>
  <Override PartName="/ppt/notesSlides/notesSlide42.xml" ContentType="application/vnd.openxmlformats-officedocument.presentationml.notesSlide+xml"/>
  <Override PartName="/ppt/notesSlides/notesSlide15.xml" ContentType="application/vnd.openxmlformats-officedocument.presentationml.notesSlide+xml"/>
  <Override PartName="/ppt/notesSlides/notesSlide31.xml" ContentType="application/vnd.openxmlformats-officedocument.presentationml.notesSlide+xml"/>
  <Override PartName="/ppt/notesSlides/notesSlide1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47.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Lst>
  <p:sldSz cx="9144000" cy="5143500" type="screen16x9"/>
  <p:notesSz cx="6858000" cy="9144000"/>
  <p:embeddedFontLs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404aba239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404aba239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404aba239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404aba239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404aba239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404aba239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404aba239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404aba239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41f1e9d4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41f1e9d4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41f1e9d4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41f1e9d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404aba239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404aba239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404aba239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404aba239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41f1e9d47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41f1e9d47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41f1e9d47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941f1e9d47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97fc66253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97fc66253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404aba239_0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9404aba239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941f1e9d47_0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941f1e9d47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41f1e9d47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41f1e9d4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1f1e9d47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1f1e9d47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41f1e9d47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41f1e9d47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41f1e9d47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941f1e9d47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41f1e9d47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41f1e9d47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941f1e9d47_0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941f1e9d47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41f1e9d47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41f1e9d47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941f1e9d47_0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941f1e9d47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7fc662531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97fc66253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41f1e9d47_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41f1e9d47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41f1e9d47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941f1e9d47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41f1e9d47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941f1e9d47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41f1e9d47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41f1e9d47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41f1e9d47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41f1e9d47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941f1e9d47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941f1e9d47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41f1e9d47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41f1e9d47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41f1e9d47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41f1e9d47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9404aba239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9404aba239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41f1e9d47_0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41f1e9d47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7fc662531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7fc66253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41f1e9d47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941f1e9d47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41f1e9d47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941f1e9d47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41f1e9d47_0_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41f1e9d47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41f1e9d47_0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41f1e9d47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941f1e9d47_0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941f1e9d47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41f1e9d47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41f1e9d47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9404aba239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9404aba239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941f1e9d47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941f1e9d47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7fc662531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97fc662531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97fc662531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97fc662531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404aba23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9404aba23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97fc662531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97fc662531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97fc662531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97fc662531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7fc662531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7fc662531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97fc662531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97fc662531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7fc662531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7fc66253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7fc662531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7fc66253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97fc662531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97fc66253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7fc662531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7fc662531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97fc662531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97fc662531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97fc662531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97fc662531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404aba239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9404aba23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97fc662531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97fc662531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7fc662531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7fc66253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97fc662531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97fc662531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41f1e9d4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941f1e9d4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404aba239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404aba239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404aba239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404aba239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ca"/>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56.gif"/><Relationship Id="rId4" Type="http://schemas.openxmlformats.org/officeDocument/2006/relationships/hyperlink" Target="https://ipywidgets.readthedocs.io/en/stable/examples/Widget%20List.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jupyter/jupyter/wiki/A-gallery-of-interesting-Jupyter-Notebooks" TargetMode="External"/><Relationship Id="rId3" Type="http://schemas.openxmlformats.org/officeDocument/2006/relationships/hyperlink" Target="https://jupyter.org/try" TargetMode="External"/><Relationship Id="rId7" Type="http://schemas.openxmlformats.org/officeDocument/2006/relationships/hyperlink" Target="https://hub.gke.mybinder.org/user/bqplot-bqplot-ea1d1yvr/notebooks/examples/Index.ipynb"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towardsdatascience.com/bring-your-jupyter-notebook-to-life-with-interactive-widgets-bc12e03f0916" TargetMode="External"/><Relationship Id="rId5" Type="http://schemas.openxmlformats.org/officeDocument/2006/relationships/hyperlink" Target="https://nbviewer.jupyter.org/" TargetMode="External"/><Relationship Id="rId10" Type="http://schemas.openxmlformats.org/officeDocument/2006/relationships/hyperlink" Target="https://github.com/damianavila/RISE" TargetMode="External"/><Relationship Id="rId4" Type="http://schemas.openxmlformats.org/officeDocument/2006/relationships/hyperlink" Target="https://jupyter-notebook.readthedocs.io/en/stable/index.html" TargetMode="External"/><Relationship Id="rId9" Type="http://schemas.openxmlformats.org/officeDocument/2006/relationships/hyperlink" Target="https://towardsdatascience.com/bringing-the-best-out-of-jupyter-notebooks-for-data-science-f0871519ca29"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9.png"/><Relationship Id="rId7"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10.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65.png"/></Relationships>
</file>

<file path=ppt/slides/_rels/slide5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7.png"/><Relationship Id="rId12"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68.png"/><Relationship Id="rId5" Type="http://schemas.openxmlformats.org/officeDocument/2006/relationships/image" Target="../media/image5.png"/><Relationship Id="rId10" Type="http://schemas.openxmlformats.org/officeDocument/2006/relationships/image" Target="../media/image65.png"/><Relationship Id="rId4" Type="http://schemas.openxmlformats.org/officeDocument/2006/relationships/image" Target="../media/image3.png"/><Relationship Id="rId9" Type="http://schemas.openxmlformats.org/officeDocument/2006/relationships/image" Target="../media/image64.png"/><Relationship Id="rId1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4.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png"/><Relationship Id="rId7"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65.png"/><Relationship Id="rId4" Type="http://schemas.openxmlformats.org/officeDocument/2006/relationships/image" Target="../media/image3.png"/><Relationship Id="rId9"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www.jupyter.or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6000"/>
          </a:blip>
          <a:stretch>
            <a:fillRect/>
          </a:stretch>
        </p:blipFill>
        <p:spPr>
          <a:xfrm>
            <a:off x="4060" y="0"/>
            <a:ext cx="9135880" cy="5143500"/>
          </a:xfrm>
          <a:prstGeom prst="rect">
            <a:avLst/>
          </a:prstGeom>
          <a:noFill/>
          <a:ln>
            <a:noFill/>
          </a:ln>
        </p:spPr>
      </p:pic>
      <p:sp>
        <p:nvSpPr>
          <p:cNvPr id="55" name="Google Shape;55;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a" b="1">
                <a:solidFill>
                  <a:srgbClr val="000000"/>
                </a:solidFill>
              </a:rPr>
              <a:t>Introducció</a:t>
            </a:r>
            <a:endParaRPr b="1">
              <a:solidFill>
                <a:srgbClr val="000000"/>
              </a:solidFill>
            </a:endParaRPr>
          </a:p>
          <a:p>
            <a:pPr marL="0" lvl="0" indent="0" algn="ctr" rtl="0">
              <a:spcBef>
                <a:spcPts val="0"/>
              </a:spcBef>
              <a:spcAft>
                <a:spcPts val="0"/>
              </a:spcAft>
              <a:buNone/>
            </a:pPr>
            <a:r>
              <a:rPr lang="ca" b="1">
                <a:solidFill>
                  <a:srgbClr val="000000"/>
                </a:solidFill>
              </a:rPr>
              <a:t>Eines per Python</a:t>
            </a:r>
            <a:r>
              <a:rPr lang="ca">
                <a:solidFill>
                  <a:srgbClr val="000000"/>
                </a:solidFill>
              </a:rPr>
              <a:t> </a:t>
            </a:r>
            <a:endParaRPr>
              <a:solidFill>
                <a:srgbClr val="000000"/>
              </a:solidFill>
            </a:endParaRPr>
          </a:p>
        </p:txBody>
      </p:sp>
      <p:pic>
        <p:nvPicPr>
          <p:cNvPr id="57" name="Google Shape;57;p13"/>
          <p:cNvPicPr preferRelativeResize="0"/>
          <p:nvPr/>
        </p:nvPicPr>
        <p:blipFill>
          <a:blip r:embed="rId4">
            <a:alphaModFix/>
          </a:blip>
          <a:stretch>
            <a:fillRect/>
          </a:stretch>
        </p:blipFill>
        <p:spPr>
          <a:xfrm>
            <a:off x="3715996" y="3991950"/>
            <a:ext cx="1712017"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Prova Online</a:t>
            </a:r>
            <a:endParaRPr/>
          </a:p>
        </p:txBody>
      </p:sp>
      <p:sp>
        <p:nvSpPr>
          <p:cNvPr id="172" name="Google Shape;17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La primera opció de “provar-ho en el navegador” us permet accedir a una versió de Jupyter Notebook allotjada al núvol. Podreu veure quina aparença té i fer alguna prova ràpida sense haver de instalar-ho en el vostre PC.</a:t>
            </a:r>
            <a:endParaRPr/>
          </a:p>
          <a:p>
            <a:pPr marL="0" lvl="0" indent="0" algn="l" rtl="0">
              <a:spcBef>
                <a:spcPts val="1600"/>
              </a:spcBef>
              <a:spcAft>
                <a:spcPts val="1600"/>
              </a:spcAft>
              <a:buNone/>
            </a:pPr>
            <a:endParaRPr/>
          </a:p>
        </p:txBody>
      </p:sp>
      <p:pic>
        <p:nvPicPr>
          <p:cNvPr id="173" name="Google Shape;173;p22"/>
          <p:cNvPicPr preferRelativeResize="0"/>
          <p:nvPr/>
        </p:nvPicPr>
        <p:blipFill>
          <a:blip r:embed="rId3">
            <a:alphaModFix/>
          </a:blip>
          <a:stretch>
            <a:fillRect/>
          </a:stretch>
        </p:blipFill>
        <p:spPr>
          <a:xfrm>
            <a:off x="1863938" y="2571749"/>
            <a:ext cx="5416123" cy="2231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Prova Online</a:t>
            </a:r>
            <a:endParaRPr/>
          </a:p>
        </p:txBody>
      </p:sp>
      <p:sp>
        <p:nvSpPr>
          <p:cNvPr id="179" name="Google Shape;17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Ho recomanem tan sols per saber com és i donar-li una ullada.</a:t>
            </a:r>
            <a:endParaRPr/>
          </a:p>
          <a:p>
            <a:pPr marL="0" lvl="0" indent="0" algn="l" rtl="0">
              <a:spcBef>
                <a:spcPts val="1600"/>
              </a:spcBef>
              <a:spcAft>
                <a:spcPts val="0"/>
              </a:spcAft>
              <a:buNone/>
            </a:pPr>
            <a:r>
              <a:rPr lang="ca"/>
              <a:t>Per què?</a:t>
            </a:r>
            <a:endParaRPr/>
          </a:p>
          <a:p>
            <a:pPr marL="0" lvl="0" indent="0" algn="l" rtl="0">
              <a:spcBef>
                <a:spcPts val="1600"/>
              </a:spcBef>
              <a:spcAft>
                <a:spcPts val="0"/>
              </a:spcAft>
              <a:buNone/>
            </a:pPr>
            <a:r>
              <a:rPr lang="ca"/>
              <a:t>	Si passeu gaire estona sense activitat, el servidor tallarà la vostra connexió i haureu perdut el que s’hagi fet.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80" name="Google Shape;180;p23"/>
          <p:cNvPicPr preferRelativeResize="0"/>
          <p:nvPr/>
        </p:nvPicPr>
        <p:blipFill>
          <a:blip r:embed="rId3">
            <a:alphaModFix/>
          </a:blip>
          <a:stretch>
            <a:fillRect/>
          </a:stretch>
        </p:blipFill>
        <p:spPr>
          <a:xfrm>
            <a:off x="2210900" y="3043508"/>
            <a:ext cx="4722200" cy="152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Instal·lació en local a la pròpia màquina</a:t>
            </a:r>
            <a:endParaRPr/>
          </a:p>
        </p:txBody>
      </p:sp>
      <p:sp>
        <p:nvSpPr>
          <p:cNvPr id="186" name="Google Shape;18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La segona opció és “Instalar el Notebook” on hi trobareu instruccions detallades de la instal·lació. Hi ha dues maneres principalment:</a:t>
            </a:r>
            <a:endParaRPr/>
          </a:p>
          <a:p>
            <a:pPr marL="457200" lvl="0" indent="-342900" algn="l" rtl="0">
              <a:spcBef>
                <a:spcPts val="1600"/>
              </a:spcBef>
              <a:spcAft>
                <a:spcPts val="0"/>
              </a:spcAft>
              <a:buSzPts val="1800"/>
              <a:buChar char="●"/>
            </a:pPr>
            <a:r>
              <a:rPr lang="ca"/>
              <a:t>Instalar Jupyter Notebook a través de pip (gestor de paquets de Python)</a:t>
            </a:r>
            <a:endParaRPr/>
          </a:p>
          <a:p>
            <a:pPr marL="914400" lvl="0" indent="0" algn="l" rtl="0">
              <a:spcBef>
                <a:spcPts val="1600"/>
              </a:spcBef>
              <a:spcAft>
                <a:spcPts val="0"/>
              </a:spcAft>
              <a:buNone/>
            </a:pPr>
            <a:r>
              <a:rPr lang="ca">
                <a:solidFill>
                  <a:schemeClr val="accent6"/>
                </a:solidFill>
                <a:highlight>
                  <a:schemeClr val="dk2"/>
                </a:highlight>
              </a:rPr>
              <a:t>$ pip install jupyter</a:t>
            </a:r>
            <a:endParaRPr>
              <a:solidFill>
                <a:schemeClr val="accent6"/>
              </a:solidFill>
              <a:highlight>
                <a:schemeClr val="dk2"/>
              </a:highlight>
            </a:endParaRPr>
          </a:p>
          <a:p>
            <a:pPr marL="457200" lvl="0" indent="-342900" algn="l" rtl="0">
              <a:spcBef>
                <a:spcPts val="1600"/>
              </a:spcBef>
              <a:spcAft>
                <a:spcPts val="0"/>
              </a:spcAft>
              <a:buSzPts val="1800"/>
              <a:buChar char="●"/>
            </a:pPr>
            <a:r>
              <a:rPr lang="ca"/>
              <a:t>Instalar a través de Anaconda (una distribució de codi obert de Python)</a:t>
            </a:r>
            <a:endParaRPr/>
          </a:p>
          <a:p>
            <a:pPr marL="0" lvl="0" indent="0" algn="l" rtl="0">
              <a:spcBef>
                <a:spcPts val="1600"/>
              </a:spcBef>
              <a:spcAft>
                <a:spcPts val="1600"/>
              </a:spcAft>
              <a:buNone/>
            </a:pPr>
            <a:r>
              <a:rPr lang="ca">
                <a:solidFill>
                  <a:srgbClr val="FFFF00"/>
                </a:solidFill>
                <a:highlight>
                  <a:schemeClr val="dk2"/>
                </a:highlight>
              </a:rPr>
              <a:t>		$ conda install jupyter</a:t>
            </a:r>
            <a:endParaRPr>
              <a:solidFill>
                <a:srgbClr val="FFFF00"/>
              </a:solidFill>
              <a:highlight>
                <a:schemeClr val="dk2"/>
              </a:highlight>
            </a:endParaRPr>
          </a:p>
        </p:txBody>
      </p:sp>
      <p:sp>
        <p:nvSpPr>
          <p:cNvPr id="187" name="Google Shape;187;p24"/>
          <p:cNvSpPr/>
          <p:nvPr/>
        </p:nvSpPr>
        <p:spPr>
          <a:xfrm>
            <a:off x="1020450" y="4632150"/>
            <a:ext cx="71031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ca" sz="1200"/>
              <a:t>recordeu utilitzar Python3 ja que Python2 està considerat obsolet desde 2020: https://pythonclock.org/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Iniciar Jupyter Notebook</a:t>
            </a:r>
            <a:endParaRPr/>
          </a:p>
        </p:txBody>
      </p:sp>
      <p:sp>
        <p:nvSpPr>
          <p:cNvPr id="193" name="Google Shape;19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Un cop instal·lat amb qualsevol de les 2 maneres, invocarem el servidor amb la següent comanda: </a:t>
            </a:r>
            <a:endParaRPr/>
          </a:p>
          <a:p>
            <a:pPr marL="914400" lvl="0" indent="0" algn="l" rtl="0">
              <a:spcBef>
                <a:spcPts val="1600"/>
              </a:spcBef>
              <a:spcAft>
                <a:spcPts val="0"/>
              </a:spcAft>
              <a:buNone/>
            </a:pPr>
            <a:r>
              <a:rPr lang="ca">
                <a:solidFill>
                  <a:schemeClr val="accent6"/>
                </a:solidFill>
                <a:highlight>
                  <a:schemeClr val="dk2"/>
                </a:highlight>
              </a:rPr>
              <a:t>$ jupyter notebook</a:t>
            </a:r>
            <a:endParaRPr>
              <a:solidFill>
                <a:schemeClr val="accent6"/>
              </a:solidFill>
              <a:highlight>
                <a:schemeClr val="dk2"/>
              </a:highlight>
            </a:endParaRPr>
          </a:p>
          <a:p>
            <a:pPr marL="0" lvl="0" indent="0" algn="l" rtl="0">
              <a:spcBef>
                <a:spcPts val="1600"/>
              </a:spcBef>
              <a:spcAft>
                <a:spcPts val="0"/>
              </a:spcAft>
              <a:buNone/>
            </a:pPr>
            <a:r>
              <a:rPr lang="ca"/>
              <a:t>La consola mostrarà logs similars a això i s’obrirà una finestra del navegador per defecte al servei establert.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94" name="Google Shape;194;p25"/>
          <p:cNvPicPr preferRelativeResize="0"/>
          <p:nvPr/>
        </p:nvPicPr>
        <p:blipFill rotWithShape="1">
          <a:blip r:embed="rId3">
            <a:alphaModFix/>
          </a:blip>
          <a:srcRect b="34997"/>
          <a:stretch/>
        </p:blipFill>
        <p:spPr>
          <a:xfrm>
            <a:off x="1597825" y="3203800"/>
            <a:ext cx="6423001" cy="1939700"/>
          </a:xfrm>
          <a:prstGeom prst="rect">
            <a:avLst/>
          </a:prstGeom>
          <a:noFill/>
          <a:ln>
            <a:noFill/>
          </a:ln>
        </p:spPr>
      </p:pic>
      <p:sp>
        <p:nvSpPr>
          <p:cNvPr id="195" name="Google Shape;195;p25"/>
          <p:cNvSpPr txBox="1"/>
          <p:nvPr/>
        </p:nvSpPr>
        <p:spPr>
          <a:xfrm>
            <a:off x="3282675" y="4703625"/>
            <a:ext cx="1819200" cy="1056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96" name="Google Shape;196;p25"/>
          <p:cNvCxnSpPr>
            <a:endCxn id="195" idx="3"/>
          </p:cNvCxnSpPr>
          <p:nvPr/>
        </p:nvCxnSpPr>
        <p:spPr>
          <a:xfrm flipH="1">
            <a:off x="5101875" y="4682625"/>
            <a:ext cx="1186500" cy="73800"/>
          </a:xfrm>
          <a:prstGeom prst="straightConnector1">
            <a:avLst/>
          </a:prstGeom>
          <a:noFill/>
          <a:ln w="9525" cap="flat" cmpd="sng">
            <a:solidFill>
              <a:srgbClr val="FFFF00"/>
            </a:solidFill>
            <a:prstDash val="solid"/>
            <a:round/>
            <a:headEnd type="none" w="med" len="med"/>
            <a:tailEnd type="triangle" w="med" len="med"/>
          </a:ln>
        </p:spPr>
      </p:cxnSp>
      <p:sp>
        <p:nvSpPr>
          <p:cNvPr id="197" name="Google Shape;197;p25"/>
          <p:cNvSpPr txBox="1"/>
          <p:nvPr/>
        </p:nvSpPr>
        <p:spPr>
          <a:xfrm>
            <a:off x="6315100" y="4443325"/>
            <a:ext cx="86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a:solidFill>
                  <a:srgbClr val="FFFF00"/>
                </a:solidFill>
              </a:rPr>
              <a:t>token</a:t>
            </a:r>
            <a:endParaRPr>
              <a:solidFill>
                <a:srgbClr val="FFFF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Aturar Jupyter Notebook</a:t>
            </a:r>
            <a:endParaRPr/>
          </a:p>
        </p:txBody>
      </p:sp>
      <p:sp>
        <p:nvSpPr>
          <p:cNvPr id="203" name="Google Shape;20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Per aturar el servei de Jupyter Notebook i aturar tots els kernels executant-se es pot realitzar de dues formes:</a:t>
            </a:r>
            <a:endParaRPr/>
          </a:p>
          <a:p>
            <a:pPr marL="457200" lvl="0" indent="-342900" algn="l" rtl="0">
              <a:spcBef>
                <a:spcPts val="1600"/>
              </a:spcBef>
              <a:spcAft>
                <a:spcPts val="0"/>
              </a:spcAft>
              <a:buSzPts val="1800"/>
              <a:buChar char="●"/>
            </a:pPr>
            <a:r>
              <a:rPr lang="ca"/>
              <a:t>Desde la web amb el botó Quit</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ca"/>
              <a:t>Desde el terminal on s’ha iniciat, amb la comanda Control-C (dos cops per evitar la confirmació)</a:t>
            </a:r>
            <a:endParaRPr/>
          </a:p>
        </p:txBody>
      </p:sp>
      <p:pic>
        <p:nvPicPr>
          <p:cNvPr id="204" name="Google Shape;204;p26"/>
          <p:cNvPicPr preferRelativeResize="0"/>
          <p:nvPr/>
        </p:nvPicPr>
        <p:blipFill>
          <a:blip r:embed="rId3">
            <a:alphaModFix/>
          </a:blip>
          <a:stretch>
            <a:fillRect/>
          </a:stretch>
        </p:blipFill>
        <p:spPr>
          <a:xfrm>
            <a:off x="4260596" y="2105346"/>
            <a:ext cx="3175751" cy="887250"/>
          </a:xfrm>
          <a:prstGeom prst="rect">
            <a:avLst/>
          </a:prstGeom>
          <a:noFill/>
          <a:ln>
            <a:noFill/>
          </a:ln>
        </p:spPr>
      </p:pic>
      <p:cxnSp>
        <p:nvCxnSpPr>
          <p:cNvPr id="205" name="Google Shape;205;p26"/>
          <p:cNvCxnSpPr/>
          <p:nvPr/>
        </p:nvCxnSpPr>
        <p:spPr>
          <a:xfrm flipH="1">
            <a:off x="6865950" y="1708575"/>
            <a:ext cx="197700" cy="396900"/>
          </a:xfrm>
          <a:prstGeom prst="straightConnector1">
            <a:avLst/>
          </a:prstGeom>
          <a:noFill/>
          <a:ln w="28575" cap="flat" cmpd="sng">
            <a:solidFill>
              <a:srgbClr val="FFFF00"/>
            </a:solidFill>
            <a:prstDash val="solid"/>
            <a:round/>
            <a:headEnd type="none" w="med" len="med"/>
            <a:tailEnd type="triangle" w="med" len="med"/>
          </a:ln>
          <a:effectLst>
            <a:outerShdw blurRad="128588" dist="66675" dir="5400000" algn="bl" rotWithShape="0">
              <a:srgbClr val="000000">
                <a:alpha val="69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Ús del token</a:t>
            </a:r>
            <a:endParaRPr/>
          </a:p>
        </p:txBody>
      </p:sp>
      <p:sp>
        <p:nvSpPr>
          <p:cNvPr id="211" name="Google Shape;21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Si volem tornar a accedir a la url, per temes de privacitat i seguretat, us demanarà el ús del token per accedir-hi. El podeu trobar al terminal.</a:t>
            </a:r>
            <a:endParaRPr/>
          </a:p>
          <a:p>
            <a:pPr marL="0" marR="4467176" lvl="0" indent="0" algn="l" rtl="0">
              <a:spcBef>
                <a:spcPts val="1600"/>
              </a:spcBef>
              <a:spcAft>
                <a:spcPts val="0"/>
              </a:spcAft>
              <a:buNone/>
            </a:pPr>
            <a:endParaRPr/>
          </a:p>
          <a:p>
            <a:pPr marL="0" marR="4467176" lvl="0" indent="0" algn="l" rtl="0">
              <a:spcBef>
                <a:spcPts val="1600"/>
              </a:spcBef>
              <a:spcAft>
                <a:spcPts val="0"/>
              </a:spcAft>
              <a:buNone/>
            </a:pPr>
            <a:r>
              <a:rPr lang="ca"/>
              <a:t>Per tal de no requerir el token cada cop, també podeu configurar un password de la vostra elecció</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12" name="Google Shape;212;p27"/>
          <p:cNvPicPr preferRelativeResize="0"/>
          <p:nvPr/>
        </p:nvPicPr>
        <p:blipFill>
          <a:blip r:embed="rId3">
            <a:alphaModFix/>
          </a:blip>
          <a:stretch>
            <a:fillRect/>
          </a:stretch>
        </p:blipFill>
        <p:spPr>
          <a:xfrm>
            <a:off x="4666925" y="1882600"/>
            <a:ext cx="3900876" cy="3343601"/>
          </a:xfrm>
          <a:prstGeom prst="rect">
            <a:avLst/>
          </a:prstGeom>
          <a:noFill/>
          <a:ln>
            <a:noFill/>
          </a:ln>
        </p:spPr>
      </p:pic>
      <p:cxnSp>
        <p:nvCxnSpPr>
          <p:cNvPr id="213" name="Google Shape;213;p27"/>
          <p:cNvCxnSpPr/>
          <p:nvPr/>
        </p:nvCxnSpPr>
        <p:spPr>
          <a:xfrm>
            <a:off x="3781000" y="3187750"/>
            <a:ext cx="1977600" cy="1107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Iniciar Jupyter Notebook</a:t>
            </a:r>
            <a:endParaRPr/>
          </a:p>
        </p:txBody>
      </p:sp>
      <p:sp>
        <p:nvSpPr>
          <p:cNvPr id="219" name="Google Shape;21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Per defecte, el navegador s’obrirà a la següent url:</a:t>
            </a:r>
            <a:endParaRPr/>
          </a:p>
          <a:p>
            <a:pPr marL="914400" lvl="0" indent="0" algn="l" rtl="0">
              <a:spcBef>
                <a:spcPts val="1600"/>
              </a:spcBef>
              <a:spcAft>
                <a:spcPts val="0"/>
              </a:spcAft>
              <a:buNone/>
            </a:pPr>
            <a:r>
              <a:rPr lang="ca">
                <a:solidFill>
                  <a:schemeClr val="accent6"/>
                </a:solidFill>
                <a:highlight>
                  <a:schemeClr val="dk2"/>
                </a:highlight>
              </a:rPr>
              <a:t>http://localhost:8888</a:t>
            </a:r>
            <a:endParaRPr>
              <a:solidFill>
                <a:schemeClr val="accent6"/>
              </a:solidFill>
              <a:highlight>
                <a:schemeClr val="dk2"/>
              </a:highlight>
            </a:endParaRPr>
          </a:p>
          <a:p>
            <a:pPr marL="0" lvl="0" indent="0" algn="l" rtl="0">
              <a:spcBef>
                <a:spcPts val="1600"/>
              </a:spcBef>
              <a:spcAft>
                <a:spcPts val="0"/>
              </a:spcAft>
              <a:buNone/>
            </a:pPr>
            <a:r>
              <a:rPr lang="ca"/>
              <a:t>o bé</a:t>
            </a:r>
            <a:endParaRPr>
              <a:solidFill>
                <a:schemeClr val="accent6"/>
              </a:solidFill>
              <a:highlight>
                <a:schemeClr val="dk2"/>
              </a:highlight>
            </a:endParaRPr>
          </a:p>
          <a:p>
            <a:pPr marL="914400" lvl="0" indent="0" algn="l" rtl="0">
              <a:spcBef>
                <a:spcPts val="1600"/>
              </a:spcBef>
              <a:spcAft>
                <a:spcPts val="0"/>
              </a:spcAft>
              <a:buNone/>
            </a:pPr>
            <a:r>
              <a:rPr lang="ca">
                <a:solidFill>
                  <a:schemeClr val="accent6"/>
                </a:solidFill>
                <a:highlight>
                  <a:schemeClr val="dk2"/>
                </a:highlight>
              </a:rPr>
              <a:t>http://127.0.0.1:8888</a:t>
            </a:r>
            <a:endParaRPr>
              <a:solidFill>
                <a:schemeClr val="accent6"/>
              </a:solidFill>
              <a:highlight>
                <a:schemeClr val="dk2"/>
              </a:highlight>
            </a:endParaRPr>
          </a:p>
          <a:p>
            <a:pPr marL="0" lvl="0" indent="0" algn="l" rtl="0">
              <a:spcBef>
                <a:spcPts val="1600"/>
              </a:spcBef>
              <a:spcAft>
                <a:spcPts val="0"/>
              </a:spcAft>
              <a:buNone/>
            </a:pPr>
            <a:endParaRPr/>
          </a:p>
          <a:p>
            <a:pPr marL="0" lvl="0" indent="0" algn="l" rtl="0">
              <a:spcBef>
                <a:spcPts val="1600"/>
              </a:spcBef>
              <a:spcAft>
                <a:spcPts val="0"/>
              </a:spcAft>
              <a:buNone/>
            </a:pPr>
            <a:r>
              <a:rPr lang="ca"/>
              <a:t>hi trobareu els continguts </a:t>
            </a:r>
            <a:endParaRPr/>
          </a:p>
          <a:p>
            <a:pPr marL="0" lvl="0" indent="0" algn="l" rtl="0">
              <a:spcBef>
                <a:spcPts val="0"/>
              </a:spcBef>
              <a:spcAft>
                <a:spcPts val="0"/>
              </a:spcAft>
              <a:buNone/>
            </a:pPr>
            <a:r>
              <a:rPr lang="ca"/>
              <a:t>de la vostra carpeta </a:t>
            </a:r>
            <a:endParaRPr/>
          </a:p>
          <a:p>
            <a:pPr marL="0" lvl="0" indent="0" algn="l" rtl="0">
              <a:spcBef>
                <a:spcPts val="0"/>
              </a:spcBef>
              <a:spcAft>
                <a:spcPts val="0"/>
              </a:spcAft>
              <a:buClr>
                <a:schemeClr val="dk1"/>
              </a:buClr>
              <a:buSzPts val="1100"/>
              <a:buFont typeface="Arial"/>
              <a:buNone/>
            </a:pPr>
            <a:r>
              <a:rPr lang="ca"/>
              <a:t>de usuari $home </a:t>
            </a:r>
            <a:endParaRPr>
              <a:solidFill>
                <a:schemeClr val="accent6"/>
              </a:solidFill>
              <a:highlight>
                <a:schemeClr val="dk2"/>
              </a:highlight>
            </a:endParaRPr>
          </a:p>
          <a:p>
            <a:pPr marL="0" lvl="0" indent="0" algn="l" rtl="0">
              <a:spcBef>
                <a:spcPts val="0"/>
              </a:spcBef>
              <a:spcAft>
                <a:spcPts val="0"/>
              </a:spcAft>
              <a:buNone/>
            </a:pPr>
            <a:r>
              <a:rPr lang="ca"/>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20" name="Google Shape;220;p28"/>
          <p:cNvPicPr preferRelativeResize="0"/>
          <p:nvPr/>
        </p:nvPicPr>
        <p:blipFill rotWithShape="1">
          <a:blip r:embed="rId3">
            <a:alphaModFix/>
          </a:blip>
          <a:srcRect b="49385"/>
          <a:stretch/>
        </p:blipFill>
        <p:spPr>
          <a:xfrm>
            <a:off x="3031650" y="3094175"/>
            <a:ext cx="6136101" cy="2049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Running Tab</a:t>
            </a:r>
            <a:endParaRPr/>
          </a:p>
        </p:txBody>
      </p:sp>
      <p:sp>
        <p:nvSpPr>
          <p:cNvPr id="226" name="Google Shape;22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Podreu veure quins kernels teniu executant actualment a la pestanya de Running. Desde aquí també les podeu aturar.</a:t>
            </a:r>
            <a:endParaRPr/>
          </a:p>
          <a:p>
            <a:pPr marL="0" lvl="0" indent="0" algn="l" rtl="0">
              <a:spcBef>
                <a:spcPts val="1600"/>
              </a:spcBef>
              <a:spcAft>
                <a:spcPts val="0"/>
              </a:spcAft>
              <a:buNone/>
            </a:pPr>
            <a:r>
              <a:rPr lang="ca"/>
              <a:t>Podrieu trobar-vos que si obriu molts notebooks que carreguen moltes dades us quedeu sense memòria fàcilment.</a:t>
            </a:r>
            <a:endParaRPr/>
          </a:p>
          <a:p>
            <a:pPr marL="0" lvl="0" indent="0" algn="l" rtl="0">
              <a:spcBef>
                <a:spcPts val="1600"/>
              </a:spcBef>
              <a:spcAft>
                <a:spcPts val="1600"/>
              </a:spcAft>
              <a:buNone/>
            </a:pPr>
            <a:endParaRPr/>
          </a:p>
        </p:txBody>
      </p:sp>
      <p:pic>
        <p:nvPicPr>
          <p:cNvPr id="227" name="Google Shape;227;p29"/>
          <p:cNvPicPr preferRelativeResize="0"/>
          <p:nvPr/>
        </p:nvPicPr>
        <p:blipFill>
          <a:blip r:embed="rId3">
            <a:alphaModFix/>
          </a:blip>
          <a:stretch>
            <a:fillRect/>
          </a:stretch>
        </p:blipFill>
        <p:spPr>
          <a:xfrm>
            <a:off x="1837127" y="2902450"/>
            <a:ext cx="5703000" cy="3763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El meu primer notebook</a:t>
            </a:r>
            <a:endParaRPr/>
          </a:p>
        </p:txBody>
      </p:sp>
      <p:sp>
        <p:nvSpPr>
          <p:cNvPr id="233" name="Google Shape;233;p30"/>
          <p:cNvSpPr txBox="1">
            <a:spLocks noGrp="1"/>
          </p:cNvSpPr>
          <p:nvPr>
            <p:ph type="body" idx="1"/>
          </p:nvPr>
        </p:nvSpPr>
        <p:spPr>
          <a:xfrm>
            <a:off x="311700" y="1152475"/>
            <a:ext cx="4062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Quan creeu un notebook en python 3:</a:t>
            </a:r>
            <a:endParaRPr/>
          </a:p>
          <a:p>
            <a:pPr marL="457200" lvl="0" indent="-342900" algn="l" rtl="0">
              <a:lnSpc>
                <a:spcPct val="150000"/>
              </a:lnSpc>
              <a:spcBef>
                <a:spcPts val="1600"/>
              </a:spcBef>
              <a:spcAft>
                <a:spcPts val="0"/>
              </a:spcAft>
              <a:buSzPts val="1800"/>
              <a:buChar char="●"/>
            </a:pPr>
            <a:r>
              <a:rPr lang="ca"/>
              <a:t>es crea un fitxer .ipynb</a:t>
            </a:r>
            <a:endParaRPr/>
          </a:p>
          <a:p>
            <a:pPr marL="457200" lvl="0" indent="-342900" algn="l" rtl="0">
              <a:lnSpc>
                <a:spcPct val="150000"/>
              </a:lnSpc>
              <a:spcBef>
                <a:spcPts val="0"/>
              </a:spcBef>
              <a:spcAft>
                <a:spcPts val="0"/>
              </a:spcAft>
              <a:buSzPts val="1800"/>
              <a:buChar char="●"/>
            </a:pPr>
            <a:r>
              <a:rPr lang="ca"/>
              <a:t>s’executa un kernel en segon pla</a:t>
            </a:r>
            <a:endParaRPr/>
          </a:p>
          <a:p>
            <a:pPr marL="457200" lvl="0" indent="-342900" algn="l" rtl="0">
              <a:lnSpc>
                <a:spcPct val="150000"/>
              </a:lnSpc>
              <a:spcBef>
                <a:spcPts val="0"/>
              </a:spcBef>
              <a:spcAft>
                <a:spcPts val="0"/>
              </a:spcAft>
              <a:buSzPts val="1800"/>
              <a:buChar char="●"/>
            </a:pPr>
            <a:r>
              <a:rPr lang="ca"/>
              <a:t>s’obre una nova pestanya amb el fitxer en blanc</a:t>
            </a:r>
            <a:endParaRPr/>
          </a:p>
          <a:p>
            <a:pPr marL="457200" lvl="0" indent="0" algn="l" rtl="0">
              <a:spcBef>
                <a:spcPts val="1600"/>
              </a:spcBef>
              <a:spcAft>
                <a:spcPts val="0"/>
              </a:spcAft>
              <a:buNone/>
            </a:pPr>
            <a:endParaRPr/>
          </a:p>
          <a:p>
            <a:pPr marL="0" lvl="0" indent="0" algn="l" rtl="0">
              <a:spcBef>
                <a:spcPts val="1600"/>
              </a:spcBef>
              <a:spcAft>
                <a:spcPts val="1600"/>
              </a:spcAft>
              <a:buClr>
                <a:schemeClr val="dk1"/>
              </a:buClr>
              <a:buSzPts val="1100"/>
              <a:buFont typeface="Arial"/>
              <a:buNone/>
            </a:pPr>
            <a:endParaRPr/>
          </a:p>
        </p:txBody>
      </p:sp>
      <p:pic>
        <p:nvPicPr>
          <p:cNvPr id="234" name="Google Shape;234;p30"/>
          <p:cNvPicPr preferRelativeResize="0"/>
          <p:nvPr/>
        </p:nvPicPr>
        <p:blipFill rotWithShape="1">
          <a:blip r:embed="rId3">
            <a:alphaModFix/>
          </a:blip>
          <a:srcRect l="62278" t="27239" r="10121" b="31853"/>
          <a:stretch/>
        </p:blipFill>
        <p:spPr>
          <a:xfrm>
            <a:off x="5114099" y="813400"/>
            <a:ext cx="3338049" cy="326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El meu primer notebook</a:t>
            </a:r>
            <a:endParaRPr/>
          </a:p>
        </p:txBody>
      </p:sp>
      <p:pic>
        <p:nvPicPr>
          <p:cNvPr id="240" name="Google Shape;240;p31"/>
          <p:cNvPicPr preferRelativeResize="0"/>
          <p:nvPr/>
        </p:nvPicPr>
        <p:blipFill>
          <a:blip r:embed="rId3">
            <a:alphaModFix/>
          </a:blip>
          <a:stretch>
            <a:fillRect/>
          </a:stretch>
        </p:blipFill>
        <p:spPr>
          <a:xfrm>
            <a:off x="848393" y="894425"/>
            <a:ext cx="7795163"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Tools</a:t>
            </a:r>
            <a:endParaRPr/>
          </a:p>
        </p:txBody>
      </p:sp>
      <p:pic>
        <p:nvPicPr>
          <p:cNvPr id="63" name="Google Shape;63;p14" descr="Scikit-learn - Wikipedia, la enciclopedia libre"/>
          <p:cNvPicPr preferRelativeResize="0"/>
          <p:nvPr/>
        </p:nvPicPr>
        <p:blipFill>
          <a:blip r:embed="rId3">
            <a:alphaModFix/>
          </a:blip>
          <a:stretch>
            <a:fillRect/>
          </a:stretch>
        </p:blipFill>
        <p:spPr>
          <a:xfrm>
            <a:off x="4705100" y="1500625"/>
            <a:ext cx="1307400" cy="704075"/>
          </a:xfrm>
          <a:prstGeom prst="rect">
            <a:avLst/>
          </a:prstGeom>
          <a:noFill/>
          <a:ln>
            <a:noFill/>
          </a:ln>
        </p:spPr>
      </p:pic>
      <p:pic>
        <p:nvPicPr>
          <p:cNvPr id="64" name="Google Shape;64;p14" descr="Proyecto Jupyter - Wikipedia, la enciclopedia libre"/>
          <p:cNvPicPr preferRelativeResize="0"/>
          <p:nvPr/>
        </p:nvPicPr>
        <p:blipFill>
          <a:blip r:embed="rId4">
            <a:alphaModFix/>
          </a:blip>
          <a:stretch>
            <a:fillRect/>
          </a:stretch>
        </p:blipFill>
        <p:spPr>
          <a:xfrm>
            <a:off x="1033425" y="1596572"/>
            <a:ext cx="1150025" cy="1332626"/>
          </a:xfrm>
          <a:prstGeom prst="rect">
            <a:avLst/>
          </a:prstGeom>
          <a:noFill/>
          <a:ln>
            <a:noFill/>
          </a:ln>
        </p:spPr>
      </p:pic>
      <p:pic>
        <p:nvPicPr>
          <p:cNvPr id="65" name="Google Shape;65;p14" descr="@numpy"/>
          <p:cNvPicPr preferRelativeResize="0"/>
          <p:nvPr/>
        </p:nvPicPr>
        <p:blipFill>
          <a:blip r:embed="rId5">
            <a:alphaModFix/>
          </a:blip>
          <a:stretch>
            <a:fillRect/>
          </a:stretch>
        </p:blipFill>
        <p:spPr>
          <a:xfrm>
            <a:off x="3828263" y="2292675"/>
            <a:ext cx="952500" cy="952500"/>
          </a:xfrm>
          <a:prstGeom prst="rect">
            <a:avLst/>
          </a:prstGeom>
          <a:noFill/>
          <a:ln>
            <a:noFill/>
          </a:ln>
        </p:spPr>
      </p:pic>
      <p:pic>
        <p:nvPicPr>
          <p:cNvPr id="66" name="Google Shape;66;p14"/>
          <p:cNvPicPr preferRelativeResize="0"/>
          <p:nvPr/>
        </p:nvPicPr>
        <p:blipFill>
          <a:blip r:embed="rId6">
            <a:alphaModFix/>
          </a:blip>
          <a:stretch>
            <a:fillRect/>
          </a:stretch>
        </p:blipFill>
        <p:spPr>
          <a:xfrm>
            <a:off x="1542250" y="3377225"/>
            <a:ext cx="2857500" cy="1152525"/>
          </a:xfrm>
          <a:prstGeom prst="rect">
            <a:avLst/>
          </a:prstGeom>
          <a:noFill/>
          <a:ln>
            <a:noFill/>
          </a:ln>
        </p:spPr>
      </p:pic>
      <p:pic>
        <p:nvPicPr>
          <p:cNvPr id="67" name="Google Shape;67;p14" descr="Matplotlib logo — Matplotlib 3.1.0 documentation"/>
          <p:cNvPicPr preferRelativeResize="0"/>
          <p:nvPr/>
        </p:nvPicPr>
        <p:blipFill>
          <a:blip r:embed="rId7">
            <a:alphaModFix/>
          </a:blip>
          <a:stretch>
            <a:fillRect/>
          </a:stretch>
        </p:blipFill>
        <p:spPr>
          <a:xfrm>
            <a:off x="6171438" y="3497450"/>
            <a:ext cx="2189626" cy="437925"/>
          </a:xfrm>
          <a:prstGeom prst="rect">
            <a:avLst/>
          </a:prstGeom>
          <a:noFill/>
          <a:ln>
            <a:noFill/>
          </a:ln>
        </p:spPr>
      </p:pic>
      <p:pic>
        <p:nvPicPr>
          <p:cNvPr id="68" name="Google Shape;68;p14"/>
          <p:cNvPicPr preferRelativeResize="0"/>
          <p:nvPr/>
        </p:nvPicPr>
        <p:blipFill>
          <a:blip r:embed="rId8">
            <a:alphaModFix/>
          </a:blip>
          <a:stretch>
            <a:fillRect/>
          </a:stretch>
        </p:blipFill>
        <p:spPr>
          <a:xfrm>
            <a:off x="5205969" y="4240525"/>
            <a:ext cx="1526978" cy="437925"/>
          </a:xfrm>
          <a:prstGeom prst="rect">
            <a:avLst/>
          </a:prstGeom>
          <a:noFill/>
          <a:ln>
            <a:noFill/>
          </a:ln>
        </p:spPr>
      </p:pic>
      <p:pic>
        <p:nvPicPr>
          <p:cNvPr id="69" name="Google Shape;69;p14"/>
          <p:cNvPicPr preferRelativeResize="0"/>
          <p:nvPr/>
        </p:nvPicPr>
        <p:blipFill>
          <a:blip r:embed="rId9">
            <a:alphaModFix/>
          </a:blip>
          <a:stretch>
            <a:fillRect/>
          </a:stretch>
        </p:blipFill>
        <p:spPr>
          <a:xfrm>
            <a:off x="7326700" y="626300"/>
            <a:ext cx="769650" cy="738050"/>
          </a:xfrm>
          <a:prstGeom prst="rect">
            <a:avLst/>
          </a:prstGeom>
          <a:noFill/>
          <a:ln>
            <a:noFill/>
          </a:ln>
        </p:spPr>
      </p:pic>
      <p:pic>
        <p:nvPicPr>
          <p:cNvPr id="70" name="Google Shape;70;p14" descr="Resultat d'imatges de pycharm" title="https://commons.wikimedia.org/wiki/File:PyCharm_Logo.svg"/>
          <p:cNvPicPr preferRelativeResize="0"/>
          <p:nvPr/>
        </p:nvPicPr>
        <p:blipFill>
          <a:blip r:embed="rId10">
            <a:alphaModFix/>
          </a:blip>
          <a:stretch>
            <a:fillRect/>
          </a:stretch>
        </p:blipFill>
        <p:spPr>
          <a:xfrm>
            <a:off x="6811000" y="2018700"/>
            <a:ext cx="910500" cy="910500"/>
          </a:xfrm>
          <a:prstGeom prst="rect">
            <a:avLst/>
          </a:prstGeom>
          <a:noFill/>
          <a:ln>
            <a:noFill/>
          </a:ln>
        </p:spPr>
      </p:pic>
      <p:pic>
        <p:nvPicPr>
          <p:cNvPr id="71" name="Google Shape;71;p14"/>
          <p:cNvPicPr preferRelativeResize="0"/>
          <p:nvPr/>
        </p:nvPicPr>
        <p:blipFill>
          <a:blip r:embed="rId11">
            <a:alphaModFix/>
          </a:blip>
          <a:stretch>
            <a:fillRect/>
          </a:stretch>
        </p:blipFill>
        <p:spPr>
          <a:xfrm>
            <a:off x="3363750" y="577979"/>
            <a:ext cx="2100726" cy="834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s’utilitza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6" name="Google Shape;24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El notebook es construeix a partir de cel·les. Inicialment, es crea amb una cel·la buida del tipus codi. Ja podem començar a escriure codi Python.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47" name="Google Shape;247;p32"/>
          <p:cNvPicPr preferRelativeResize="0"/>
          <p:nvPr/>
        </p:nvPicPr>
        <p:blipFill>
          <a:blip r:embed="rId3">
            <a:alphaModFix/>
          </a:blip>
          <a:stretch>
            <a:fillRect/>
          </a:stretch>
        </p:blipFill>
        <p:spPr>
          <a:xfrm>
            <a:off x="1687398" y="2144050"/>
            <a:ext cx="553915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s’utilitza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3" name="Google Shape;253;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Per executar una cel·la, hem clicar el botó RUN o bé a través de la combinació de tecles Shift  + Return. El resultat de la execució apareix just sota la cel·la.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54" name="Google Shape;254;p33"/>
          <p:cNvPicPr preferRelativeResize="0"/>
          <p:nvPr/>
        </p:nvPicPr>
        <p:blipFill>
          <a:blip r:embed="rId3">
            <a:alphaModFix/>
          </a:blip>
          <a:stretch>
            <a:fillRect/>
          </a:stretch>
        </p:blipFill>
        <p:spPr>
          <a:xfrm>
            <a:off x="1687883" y="2145915"/>
            <a:ext cx="5539155"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s’utilitza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60" name="Google Shape;26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La següent cel·la es crea just a continuació i ja es pot continuar amb més codi. </a:t>
            </a:r>
            <a:endParaRPr/>
          </a:p>
          <a:p>
            <a:pPr marL="0" lvl="0" indent="0" algn="l" rtl="0">
              <a:spcBef>
                <a:spcPts val="1600"/>
              </a:spcBef>
              <a:spcAft>
                <a:spcPts val="0"/>
              </a:spcAft>
              <a:buNone/>
            </a:pPr>
            <a:r>
              <a:rPr lang="ca"/>
              <a:t>Un altre exemple: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4"/>
          <p:cNvPicPr preferRelativeResize="0"/>
          <p:nvPr/>
        </p:nvPicPr>
        <p:blipFill>
          <a:blip r:embed="rId3">
            <a:alphaModFix/>
          </a:blip>
          <a:stretch>
            <a:fillRect/>
          </a:stretch>
        </p:blipFill>
        <p:spPr>
          <a:xfrm>
            <a:off x="1687883" y="2143529"/>
            <a:ext cx="5539155"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s’utilitza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67" name="Google Shape;267;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Podem editar qualsevol de les cel·les que hem creat, tot i que s’haurà de tornar a executar per veure’n els canvis. Per exemple: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8" name="Google Shape;268;p35"/>
          <p:cNvPicPr preferRelativeResize="0"/>
          <p:nvPr/>
        </p:nvPicPr>
        <p:blipFill>
          <a:blip r:embed="rId3">
            <a:alphaModFix/>
          </a:blip>
          <a:stretch>
            <a:fillRect/>
          </a:stretch>
        </p:blipFill>
        <p:spPr>
          <a:xfrm>
            <a:off x="1684800" y="1686325"/>
            <a:ext cx="5540400" cy="44131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s’utilitza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74" name="Google Shape;27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Afegim !! a la primera cel·la i tornem a executar-la. Podem veure com el resultat s’ha modificat, però també el número al costat del codi que s’ha executat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75" name="Google Shape;275;p36"/>
          <p:cNvPicPr preferRelativeResize="0"/>
          <p:nvPr/>
        </p:nvPicPr>
        <p:blipFill>
          <a:blip r:embed="rId3">
            <a:alphaModFix/>
          </a:blip>
          <a:stretch>
            <a:fillRect/>
          </a:stretch>
        </p:blipFill>
        <p:spPr>
          <a:xfrm>
            <a:off x="1684800" y="1684800"/>
            <a:ext cx="5540400" cy="4413173"/>
          </a:xfrm>
          <a:prstGeom prst="rect">
            <a:avLst/>
          </a:prstGeom>
          <a:noFill/>
          <a:ln>
            <a:noFill/>
          </a:ln>
        </p:spPr>
      </p:pic>
      <p:cxnSp>
        <p:nvCxnSpPr>
          <p:cNvPr id="276" name="Google Shape;276;p36"/>
          <p:cNvCxnSpPr/>
          <p:nvPr/>
        </p:nvCxnSpPr>
        <p:spPr>
          <a:xfrm>
            <a:off x="1418575" y="2587925"/>
            <a:ext cx="1265100" cy="709200"/>
          </a:xfrm>
          <a:prstGeom prst="straightConnector1">
            <a:avLst/>
          </a:prstGeom>
          <a:noFill/>
          <a:ln w="19050" cap="flat" cmpd="sng">
            <a:solidFill>
              <a:schemeClr val="dk2"/>
            </a:solidFill>
            <a:prstDash val="solid"/>
            <a:round/>
            <a:headEnd type="none" w="med" len="med"/>
            <a:tailEnd type="triangle" w="med" len="med"/>
          </a:ln>
        </p:spPr>
      </p:cxnSp>
      <p:cxnSp>
        <p:nvCxnSpPr>
          <p:cNvPr id="277" name="Google Shape;277;p36"/>
          <p:cNvCxnSpPr/>
          <p:nvPr/>
        </p:nvCxnSpPr>
        <p:spPr>
          <a:xfrm rot="10800000" flipH="1">
            <a:off x="1236450" y="3536800"/>
            <a:ext cx="1620000" cy="192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s’utilitza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83" name="Google Shape;283;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Canviem el rang del for i tornem a executar la cel·la. S’ha actualitzat correctament, igual que abans, pero el print(i) de fora el for no...</a:t>
            </a:r>
            <a:endParaRPr/>
          </a:p>
          <a:p>
            <a:pPr marL="0" lvl="0" indent="0" algn="l" rtl="0">
              <a:spcBef>
                <a:spcPts val="1600"/>
              </a:spcBef>
              <a:spcAft>
                <a:spcPts val="1600"/>
              </a:spcAft>
              <a:buNone/>
            </a:pPr>
            <a:endParaRPr/>
          </a:p>
        </p:txBody>
      </p:sp>
      <p:pic>
        <p:nvPicPr>
          <p:cNvPr id="284" name="Google Shape;284;p37"/>
          <p:cNvPicPr preferRelativeResize="0"/>
          <p:nvPr/>
        </p:nvPicPr>
        <p:blipFill>
          <a:blip r:embed="rId3">
            <a:alphaModFix/>
          </a:blip>
          <a:stretch>
            <a:fillRect/>
          </a:stretch>
        </p:blipFill>
        <p:spPr>
          <a:xfrm>
            <a:off x="1684800" y="1684800"/>
            <a:ext cx="5540400" cy="4413173"/>
          </a:xfrm>
          <a:prstGeom prst="rect">
            <a:avLst/>
          </a:prstGeom>
          <a:noFill/>
          <a:ln>
            <a:noFill/>
          </a:ln>
        </p:spPr>
      </p:pic>
      <p:cxnSp>
        <p:nvCxnSpPr>
          <p:cNvPr id="285" name="Google Shape;285;p37"/>
          <p:cNvCxnSpPr/>
          <p:nvPr/>
        </p:nvCxnSpPr>
        <p:spPr>
          <a:xfrm flipH="1">
            <a:off x="3910625" y="3556000"/>
            <a:ext cx="776400" cy="191700"/>
          </a:xfrm>
          <a:prstGeom prst="straightConnector1">
            <a:avLst/>
          </a:prstGeom>
          <a:noFill/>
          <a:ln w="19050" cap="flat" cmpd="sng">
            <a:solidFill>
              <a:schemeClr val="dk2"/>
            </a:solidFill>
            <a:prstDash val="solid"/>
            <a:round/>
            <a:headEnd type="none" w="med" len="med"/>
            <a:tailEnd type="triangle" w="med" len="med"/>
          </a:ln>
        </p:spPr>
      </p:cxnSp>
      <p:cxnSp>
        <p:nvCxnSpPr>
          <p:cNvPr id="286" name="Google Shape;286;p37"/>
          <p:cNvCxnSpPr/>
          <p:nvPr/>
        </p:nvCxnSpPr>
        <p:spPr>
          <a:xfrm flipH="1">
            <a:off x="3229150" y="4761125"/>
            <a:ext cx="776400" cy="1917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s’utilitza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92" name="Google Shape;292;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Encara que es modifiquin i s’executin les cel·les anteriors, fins que no s’executi l’actual no es modificarà. Per això és important entendre el nombre al costat del codi</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93" name="Google Shape;293;p38"/>
          <p:cNvPicPr preferRelativeResize="0"/>
          <p:nvPr/>
        </p:nvPicPr>
        <p:blipFill>
          <a:blip r:embed="rId3">
            <a:alphaModFix/>
          </a:blip>
          <a:stretch>
            <a:fillRect/>
          </a:stretch>
        </p:blipFill>
        <p:spPr>
          <a:xfrm>
            <a:off x="1684800" y="1684800"/>
            <a:ext cx="5540400" cy="4413173"/>
          </a:xfrm>
          <a:prstGeom prst="rect">
            <a:avLst/>
          </a:prstGeom>
          <a:noFill/>
          <a:ln>
            <a:noFill/>
          </a:ln>
        </p:spPr>
      </p:pic>
      <p:cxnSp>
        <p:nvCxnSpPr>
          <p:cNvPr id="294" name="Google Shape;294;p38"/>
          <p:cNvCxnSpPr/>
          <p:nvPr/>
        </p:nvCxnSpPr>
        <p:spPr>
          <a:xfrm>
            <a:off x="1562350" y="4322775"/>
            <a:ext cx="929700" cy="373800"/>
          </a:xfrm>
          <a:prstGeom prst="straightConnector1">
            <a:avLst/>
          </a:prstGeom>
          <a:noFill/>
          <a:ln w="19050" cap="flat" cmpd="sng">
            <a:solidFill>
              <a:schemeClr val="dk2"/>
            </a:solidFill>
            <a:prstDash val="solid"/>
            <a:round/>
            <a:headEnd type="none" w="med" len="med"/>
            <a:tailEnd type="triangle" w="med" len="med"/>
          </a:ln>
        </p:spPr>
      </p:cxnSp>
      <p:sp>
        <p:nvSpPr>
          <p:cNvPr id="295" name="Google Shape;295;p38"/>
          <p:cNvSpPr txBox="1"/>
          <p:nvPr/>
        </p:nvSpPr>
        <p:spPr>
          <a:xfrm>
            <a:off x="421750" y="3924775"/>
            <a:ext cx="5520900" cy="6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a:t>execution_count</a:t>
            </a:r>
            <a:endParaRPr/>
          </a:p>
        </p:txBody>
      </p:sp>
      <p:sp>
        <p:nvSpPr>
          <p:cNvPr id="296" name="Google Shape;296;p38"/>
          <p:cNvSpPr/>
          <p:nvPr/>
        </p:nvSpPr>
        <p:spPr>
          <a:xfrm>
            <a:off x="7225200" y="4462625"/>
            <a:ext cx="1809600" cy="51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ca" sz="800"/>
              <a:t>Mentre s'està executant el execution_count es converteix en </a:t>
            </a:r>
            <a:r>
              <a:rPr lang="ca" sz="1000"/>
              <a:t>*</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s’utilitza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02" name="Google Shape;302;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Existeixen diferents tipus de cel·la que es poden fer servir. Per exemple, provem la mateixa entrada pels diferents tipus: el tipus Codi (el que hem fet servir fins ara), el tipus Markdown (text enriquit) o bé el tipus Raw NBConvert.</a:t>
            </a:r>
            <a:endParaRPr/>
          </a:p>
          <a:p>
            <a:pPr marL="0" lvl="0" indent="0" algn="l" rtl="0">
              <a:spcBef>
                <a:spcPts val="1600"/>
              </a:spcBef>
              <a:spcAft>
                <a:spcPts val="1600"/>
              </a:spcAft>
              <a:buNone/>
            </a:pPr>
            <a:endParaRPr/>
          </a:p>
        </p:txBody>
      </p:sp>
      <p:pic>
        <p:nvPicPr>
          <p:cNvPr id="303" name="Google Shape;303;p39"/>
          <p:cNvPicPr preferRelativeResize="0"/>
          <p:nvPr/>
        </p:nvPicPr>
        <p:blipFill>
          <a:blip r:embed="rId3">
            <a:alphaModFix/>
          </a:blip>
          <a:stretch>
            <a:fillRect/>
          </a:stretch>
        </p:blipFill>
        <p:spPr>
          <a:xfrm>
            <a:off x="1687268" y="2143525"/>
            <a:ext cx="5540400" cy="3650176"/>
          </a:xfrm>
          <a:prstGeom prst="rect">
            <a:avLst/>
          </a:prstGeom>
          <a:noFill/>
          <a:ln>
            <a:noFill/>
          </a:ln>
        </p:spPr>
      </p:pic>
      <p:cxnSp>
        <p:nvCxnSpPr>
          <p:cNvPr id="304" name="Google Shape;304;p39"/>
          <p:cNvCxnSpPr/>
          <p:nvPr/>
        </p:nvCxnSpPr>
        <p:spPr>
          <a:xfrm flipH="1">
            <a:off x="6508075" y="3728525"/>
            <a:ext cx="1188600" cy="86400"/>
          </a:xfrm>
          <a:prstGeom prst="straightConnector1">
            <a:avLst/>
          </a:prstGeom>
          <a:noFill/>
          <a:ln w="9525" cap="flat" cmpd="sng">
            <a:solidFill>
              <a:schemeClr val="dk2"/>
            </a:solidFill>
            <a:prstDash val="solid"/>
            <a:round/>
            <a:headEnd type="none" w="med" len="med"/>
            <a:tailEnd type="triangle" w="med" len="med"/>
          </a:ln>
        </p:spPr>
      </p:cxnSp>
      <p:sp>
        <p:nvSpPr>
          <p:cNvPr id="305" name="Google Shape;305;p39"/>
          <p:cNvSpPr txBox="1"/>
          <p:nvPr/>
        </p:nvSpPr>
        <p:spPr>
          <a:xfrm>
            <a:off x="7677500" y="3488425"/>
            <a:ext cx="1111800" cy="4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a:t>Codi</a:t>
            </a:r>
            <a:endParaRPr/>
          </a:p>
        </p:txBody>
      </p:sp>
      <p:cxnSp>
        <p:nvCxnSpPr>
          <p:cNvPr id="306" name="Google Shape;306;p39"/>
          <p:cNvCxnSpPr/>
          <p:nvPr/>
        </p:nvCxnSpPr>
        <p:spPr>
          <a:xfrm flipH="1">
            <a:off x="6508075" y="4109525"/>
            <a:ext cx="1188600" cy="86400"/>
          </a:xfrm>
          <a:prstGeom prst="straightConnector1">
            <a:avLst/>
          </a:prstGeom>
          <a:noFill/>
          <a:ln w="9525" cap="flat" cmpd="sng">
            <a:solidFill>
              <a:schemeClr val="dk2"/>
            </a:solidFill>
            <a:prstDash val="solid"/>
            <a:round/>
            <a:headEnd type="none" w="med" len="med"/>
            <a:tailEnd type="triangle" w="med" len="med"/>
          </a:ln>
        </p:spPr>
      </p:cxnSp>
      <p:sp>
        <p:nvSpPr>
          <p:cNvPr id="307" name="Google Shape;307;p39"/>
          <p:cNvSpPr txBox="1"/>
          <p:nvPr/>
        </p:nvSpPr>
        <p:spPr>
          <a:xfrm>
            <a:off x="7677500" y="3869425"/>
            <a:ext cx="1111800" cy="4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a:t>Markdown</a:t>
            </a:r>
            <a:endParaRPr/>
          </a:p>
        </p:txBody>
      </p:sp>
      <p:cxnSp>
        <p:nvCxnSpPr>
          <p:cNvPr id="308" name="Google Shape;308;p39"/>
          <p:cNvCxnSpPr/>
          <p:nvPr/>
        </p:nvCxnSpPr>
        <p:spPr>
          <a:xfrm flipH="1">
            <a:off x="6508075" y="4445975"/>
            <a:ext cx="1188600" cy="86400"/>
          </a:xfrm>
          <a:prstGeom prst="straightConnector1">
            <a:avLst/>
          </a:prstGeom>
          <a:noFill/>
          <a:ln w="9525" cap="flat" cmpd="sng">
            <a:solidFill>
              <a:schemeClr val="dk2"/>
            </a:solidFill>
            <a:prstDash val="solid"/>
            <a:round/>
            <a:headEnd type="none" w="med" len="med"/>
            <a:tailEnd type="triangle" w="med" len="med"/>
          </a:ln>
        </p:spPr>
      </p:cxnSp>
      <p:sp>
        <p:nvSpPr>
          <p:cNvPr id="309" name="Google Shape;309;p39"/>
          <p:cNvSpPr txBox="1"/>
          <p:nvPr/>
        </p:nvSpPr>
        <p:spPr>
          <a:xfrm>
            <a:off x="7677500" y="4205875"/>
            <a:ext cx="1111800" cy="4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a:t>Raw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s’utilitza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15" name="Google Shape;31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Un cop executada la cel·la, veiem una sortida força diferent per cada un dels tipus. El tipus codi executa el text i retorna la sortida que hauriem obtingut. El tipus Markdown transforma el text al seu format i el tipus Raw ho inclou sense modificacions.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16" name="Google Shape;316;p40"/>
          <p:cNvPicPr preferRelativeResize="0"/>
          <p:nvPr/>
        </p:nvPicPr>
        <p:blipFill>
          <a:blip r:embed="rId3">
            <a:alphaModFix/>
          </a:blip>
          <a:stretch>
            <a:fillRect/>
          </a:stretch>
        </p:blipFill>
        <p:spPr>
          <a:xfrm>
            <a:off x="1687268" y="2143525"/>
            <a:ext cx="5540400" cy="3650176"/>
          </a:xfrm>
          <a:prstGeom prst="rect">
            <a:avLst/>
          </a:prstGeom>
          <a:noFill/>
          <a:ln>
            <a:noFill/>
          </a:ln>
        </p:spPr>
      </p:pic>
      <p:cxnSp>
        <p:nvCxnSpPr>
          <p:cNvPr id="317" name="Google Shape;317;p40"/>
          <p:cNvCxnSpPr/>
          <p:nvPr/>
        </p:nvCxnSpPr>
        <p:spPr>
          <a:xfrm flipH="1">
            <a:off x="6508075" y="3728525"/>
            <a:ext cx="1188600" cy="86400"/>
          </a:xfrm>
          <a:prstGeom prst="straightConnector1">
            <a:avLst/>
          </a:prstGeom>
          <a:noFill/>
          <a:ln w="9525" cap="flat" cmpd="sng">
            <a:solidFill>
              <a:schemeClr val="dk2"/>
            </a:solidFill>
            <a:prstDash val="solid"/>
            <a:round/>
            <a:headEnd type="none" w="med" len="med"/>
            <a:tailEnd type="triangle" w="med" len="med"/>
          </a:ln>
        </p:spPr>
      </p:cxnSp>
      <p:sp>
        <p:nvSpPr>
          <p:cNvPr id="318" name="Google Shape;318;p40"/>
          <p:cNvSpPr txBox="1"/>
          <p:nvPr/>
        </p:nvSpPr>
        <p:spPr>
          <a:xfrm>
            <a:off x="7677500" y="3488425"/>
            <a:ext cx="1111800" cy="4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a:t>Codi</a:t>
            </a:r>
            <a:endParaRPr/>
          </a:p>
        </p:txBody>
      </p:sp>
      <p:cxnSp>
        <p:nvCxnSpPr>
          <p:cNvPr id="319" name="Google Shape;319;p40"/>
          <p:cNvCxnSpPr/>
          <p:nvPr/>
        </p:nvCxnSpPr>
        <p:spPr>
          <a:xfrm flipH="1">
            <a:off x="6508075" y="4566725"/>
            <a:ext cx="1188600" cy="864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40"/>
          <p:cNvSpPr txBox="1"/>
          <p:nvPr/>
        </p:nvSpPr>
        <p:spPr>
          <a:xfrm>
            <a:off x="7677500" y="4326625"/>
            <a:ext cx="1111800" cy="4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a:t>Markdown</a:t>
            </a:r>
            <a:endParaRPr/>
          </a:p>
        </p:txBody>
      </p:sp>
      <p:cxnSp>
        <p:nvCxnSpPr>
          <p:cNvPr id="321" name="Google Shape;321;p40"/>
          <p:cNvCxnSpPr/>
          <p:nvPr/>
        </p:nvCxnSpPr>
        <p:spPr>
          <a:xfrm flipH="1">
            <a:off x="6508075" y="4903175"/>
            <a:ext cx="1188600" cy="86400"/>
          </a:xfrm>
          <a:prstGeom prst="straightConnector1">
            <a:avLst/>
          </a:prstGeom>
          <a:noFill/>
          <a:ln w="9525" cap="flat" cmpd="sng">
            <a:solidFill>
              <a:schemeClr val="dk2"/>
            </a:solidFill>
            <a:prstDash val="solid"/>
            <a:round/>
            <a:headEnd type="none" w="med" len="med"/>
            <a:tailEnd type="triangle" w="med" len="med"/>
          </a:ln>
        </p:spPr>
      </p:cxnSp>
      <p:sp>
        <p:nvSpPr>
          <p:cNvPr id="322" name="Google Shape;322;p40"/>
          <p:cNvSpPr txBox="1"/>
          <p:nvPr/>
        </p:nvSpPr>
        <p:spPr>
          <a:xfrm>
            <a:off x="7677500" y="4663075"/>
            <a:ext cx="1111800" cy="4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a:t>Raw</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Markdown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28" name="Google Shape;328;p41"/>
          <p:cNvSpPr txBox="1">
            <a:spLocks noGrp="1"/>
          </p:cNvSpPr>
          <p:nvPr>
            <p:ph type="body" idx="1"/>
          </p:nvPr>
        </p:nvSpPr>
        <p:spPr>
          <a:xfrm>
            <a:off x="311700" y="1152475"/>
            <a:ext cx="3004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El tipus de cel·la Markdown és molt útil per formatejar text i fer-lo més llegible. Es pot incloure latex i html també.</a:t>
            </a:r>
            <a:endParaRPr/>
          </a:p>
          <a:p>
            <a:pPr marL="0" lvl="0" indent="0" algn="l" rtl="0">
              <a:spcBef>
                <a:spcPts val="1600"/>
              </a:spcBef>
              <a:spcAft>
                <a:spcPts val="0"/>
              </a:spcAft>
              <a:buNone/>
            </a:pPr>
            <a:r>
              <a:rPr lang="ca"/>
              <a:t>Per exemple, podem veure com de simple es escriure amb format: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29" name="Google Shape;329;p41"/>
          <p:cNvPicPr preferRelativeResize="0"/>
          <p:nvPr/>
        </p:nvPicPr>
        <p:blipFill>
          <a:blip r:embed="rId3">
            <a:alphaModFix/>
          </a:blip>
          <a:stretch>
            <a:fillRect/>
          </a:stretch>
        </p:blipFill>
        <p:spPr>
          <a:xfrm>
            <a:off x="3528000" y="0"/>
            <a:ext cx="5787958"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Tools</a:t>
            </a:r>
            <a:endParaRPr/>
          </a:p>
        </p:txBody>
      </p:sp>
      <p:pic>
        <p:nvPicPr>
          <p:cNvPr id="77" name="Google Shape;77;p15" descr="Scikit-learn - Wikipedia, la enciclopedia libre"/>
          <p:cNvPicPr preferRelativeResize="0"/>
          <p:nvPr/>
        </p:nvPicPr>
        <p:blipFill>
          <a:blip r:embed="rId3">
            <a:alphaModFix/>
          </a:blip>
          <a:stretch>
            <a:fillRect/>
          </a:stretch>
        </p:blipFill>
        <p:spPr>
          <a:xfrm>
            <a:off x="4705100" y="1500625"/>
            <a:ext cx="1307400" cy="704075"/>
          </a:xfrm>
          <a:prstGeom prst="rect">
            <a:avLst/>
          </a:prstGeom>
          <a:noFill/>
          <a:ln>
            <a:noFill/>
          </a:ln>
        </p:spPr>
      </p:pic>
      <p:pic>
        <p:nvPicPr>
          <p:cNvPr id="78" name="Google Shape;78;p15" descr="Proyecto Jupyter - Wikipedia, la enciclopedia libre"/>
          <p:cNvPicPr preferRelativeResize="0"/>
          <p:nvPr/>
        </p:nvPicPr>
        <p:blipFill>
          <a:blip r:embed="rId4">
            <a:alphaModFix/>
          </a:blip>
          <a:stretch>
            <a:fillRect/>
          </a:stretch>
        </p:blipFill>
        <p:spPr>
          <a:xfrm>
            <a:off x="1033425" y="1596572"/>
            <a:ext cx="1150025" cy="1332626"/>
          </a:xfrm>
          <a:prstGeom prst="rect">
            <a:avLst/>
          </a:prstGeom>
          <a:noFill/>
          <a:ln>
            <a:noFill/>
          </a:ln>
        </p:spPr>
      </p:pic>
      <p:pic>
        <p:nvPicPr>
          <p:cNvPr id="79" name="Google Shape;79;p15" descr="@numpy"/>
          <p:cNvPicPr preferRelativeResize="0"/>
          <p:nvPr/>
        </p:nvPicPr>
        <p:blipFill>
          <a:blip r:embed="rId5">
            <a:alphaModFix/>
          </a:blip>
          <a:stretch>
            <a:fillRect/>
          </a:stretch>
        </p:blipFill>
        <p:spPr>
          <a:xfrm>
            <a:off x="3828263" y="2292675"/>
            <a:ext cx="952500" cy="952500"/>
          </a:xfrm>
          <a:prstGeom prst="rect">
            <a:avLst/>
          </a:prstGeom>
          <a:noFill/>
          <a:ln>
            <a:noFill/>
          </a:ln>
        </p:spPr>
      </p:pic>
      <p:pic>
        <p:nvPicPr>
          <p:cNvPr id="80" name="Google Shape;80;p15"/>
          <p:cNvPicPr preferRelativeResize="0"/>
          <p:nvPr/>
        </p:nvPicPr>
        <p:blipFill>
          <a:blip r:embed="rId6">
            <a:alphaModFix/>
          </a:blip>
          <a:stretch>
            <a:fillRect/>
          </a:stretch>
        </p:blipFill>
        <p:spPr>
          <a:xfrm>
            <a:off x="1542250" y="3377225"/>
            <a:ext cx="2857500" cy="1152525"/>
          </a:xfrm>
          <a:prstGeom prst="rect">
            <a:avLst/>
          </a:prstGeom>
          <a:noFill/>
          <a:ln>
            <a:noFill/>
          </a:ln>
        </p:spPr>
      </p:pic>
      <p:pic>
        <p:nvPicPr>
          <p:cNvPr id="81" name="Google Shape;81;p15" descr="Matplotlib logo — Matplotlib 3.1.0 documentation"/>
          <p:cNvPicPr preferRelativeResize="0"/>
          <p:nvPr/>
        </p:nvPicPr>
        <p:blipFill>
          <a:blip r:embed="rId7">
            <a:alphaModFix/>
          </a:blip>
          <a:stretch>
            <a:fillRect/>
          </a:stretch>
        </p:blipFill>
        <p:spPr>
          <a:xfrm>
            <a:off x="6171438" y="3497450"/>
            <a:ext cx="2189626" cy="437925"/>
          </a:xfrm>
          <a:prstGeom prst="rect">
            <a:avLst/>
          </a:prstGeom>
          <a:noFill/>
          <a:ln>
            <a:noFill/>
          </a:ln>
        </p:spPr>
      </p:pic>
      <p:pic>
        <p:nvPicPr>
          <p:cNvPr id="82" name="Google Shape;82;p15"/>
          <p:cNvPicPr preferRelativeResize="0"/>
          <p:nvPr/>
        </p:nvPicPr>
        <p:blipFill>
          <a:blip r:embed="rId8">
            <a:alphaModFix/>
          </a:blip>
          <a:stretch>
            <a:fillRect/>
          </a:stretch>
        </p:blipFill>
        <p:spPr>
          <a:xfrm>
            <a:off x="5205969" y="4240525"/>
            <a:ext cx="1526978" cy="437925"/>
          </a:xfrm>
          <a:prstGeom prst="rect">
            <a:avLst/>
          </a:prstGeom>
          <a:noFill/>
          <a:ln>
            <a:noFill/>
          </a:ln>
        </p:spPr>
      </p:pic>
      <p:pic>
        <p:nvPicPr>
          <p:cNvPr id="83" name="Google Shape;83;p15"/>
          <p:cNvPicPr preferRelativeResize="0"/>
          <p:nvPr/>
        </p:nvPicPr>
        <p:blipFill>
          <a:blip r:embed="rId9">
            <a:alphaModFix/>
          </a:blip>
          <a:stretch>
            <a:fillRect/>
          </a:stretch>
        </p:blipFill>
        <p:spPr>
          <a:xfrm>
            <a:off x="7326700" y="626300"/>
            <a:ext cx="769650" cy="738050"/>
          </a:xfrm>
          <a:prstGeom prst="rect">
            <a:avLst/>
          </a:prstGeom>
          <a:noFill/>
          <a:ln>
            <a:noFill/>
          </a:ln>
        </p:spPr>
      </p:pic>
      <p:pic>
        <p:nvPicPr>
          <p:cNvPr id="84" name="Google Shape;84;p15" descr="Resultat d'imatges de pycharm" title="https://commons.wikimedia.org/wiki/File:PyCharm_Logo.svg"/>
          <p:cNvPicPr preferRelativeResize="0"/>
          <p:nvPr/>
        </p:nvPicPr>
        <p:blipFill>
          <a:blip r:embed="rId10">
            <a:alphaModFix/>
          </a:blip>
          <a:stretch>
            <a:fillRect/>
          </a:stretch>
        </p:blipFill>
        <p:spPr>
          <a:xfrm>
            <a:off x="6811000" y="2018700"/>
            <a:ext cx="910500" cy="910500"/>
          </a:xfrm>
          <a:prstGeom prst="rect">
            <a:avLst/>
          </a:prstGeom>
          <a:noFill/>
          <a:ln>
            <a:noFill/>
          </a:ln>
        </p:spPr>
      </p:pic>
      <p:pic>
        <p:nvPicPr>
          <p:cNvPr id="85" name="Google Shape;85;p15"/>
          <p:cNvPicPr preferRelativeResize="0"/>
          <p:nvPr/>
        </p:nvPicPr>
        <p:blipFill>
          <a:blip r:embed="rId11">
            <a:alphaModFix/>
          </a:blip>
          <a:stretch>
            <a:fillRect/>
          </a:stretch>
        </p:blipFill>
        <p:spPr>
          <a:xfrm>
            <a:off x="3363750" y="577979"/>
            <a:ext cx="2100726" cy="834675"/>
          </a:xfrm>
          <a:prstGeom prst="rect">
            <a:avLst/>
          </a:prstGeom>
          <a:noFill/>
          <a:ln>
            <a:noFill/>
          </a:ln>
        </p:spPr>
      </p:pic>
      <p:sp>
        <p:nvSpPr>
          <p:cNvPr id="86" name="Google Shape;86;p15"/>
          <p:cNvSpPr/>
          <p:nvPr/>
        </p:nvSpPr>
        <p:spPr>
          <a:xfrm>
            <a:off x="219200" y="1016305"/>
            <a:ext cx="2857500" cy="2640300"/>
          </a:xfrm>
          <a:prstGeom prst="ellipse">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171450" y="445025"/>
            <a:ext cx="2857500" cy="2747400"/>
          </a:xfrm>
          <a:prstGeom prst="ellipse">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txBox="1"/>
          <p:nvPr/>
        </p:nvSpPr>
        <p:spPr>
          <a:xfrm>
            <a:off x="692700" y="2952750"/>
            <a:ext cx="2189700" cy="5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b="1">
                <a:solidFill>
                  <a:srgbClr val="FF9900"/>
                </a:solidFill>
              </a:rPr>
              <a:t>1. Jupyter Notebook</a:t>
            </a:r>
            <a:endParaRPr b="1">
              <a:solidFill>
                <a:srgbClr val="FF9900"/>
              </a:solidFill>
            </a:endParaRPr>
          </a:p>
        </p:txBody>
      </p:sp>
      <p:sp>
        <p:nvSpPr>
          <p:cNvPr id="89" name="Google Shape;89;p15"/>
          <p:cNvSpPr txBox="1"/>
          <p:nvPr/>
        </p:nvSpPr>
        <p:spPr>
          <a:xfrm>
            <a:off x="7195500" y="1504625"/>
            <a:ext cx="2189700" cy="5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b="1">
                <a:solidFill>
                  <a:srgbClr val="FF9900"/>
                </a:solidFill>
              </a:rPr>
              <a:t>2. IDE</a:t>
            </a:r>
            <a:endParaRPr b="1">
              <a:solidFill>
                <a:srgbClr val="FF9900"/>
              </a:solidFill>
            </a:endParaRPr>
          </a:p>
        </p:txBody>
      </p:sp>
      <p:sp>
        <p:nvSpPr>
          <p:cNvPr id="90" name="Google Shape;90;p15"/>
          <p:cNvSpPr txBox="1"/>
          <p:nvPr/>
        </p:nvSpPr>
        <p:spPr>
          <a:xfrm>
            <a:off x="3319263" y="4289575"/>
            <a:ext cx="2189700" cy="5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1600" b="1">
                <a:solidFill>
                  <a:srgbClr val="FF9900"/>
                </a:solidFill>
              </a:rPr>
              <a:t>3. Libs</a:t>
            </a:r>
            <a:endParaRPr sz="1600" b="1">
              <a:solidFill>
                <a:srgbClr val="FF99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Markdown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35" name="Google Shape;335;p42"/>
          <p:cNvSpPr txBox="1">
            <a:spLocks noGrp="1"/>
          </p:cNvSpPr>
          <p:nvPr>
            <p:ph type="body" idx="1"/>
          </p:nvPr>
        </p:nvSpPr>
        <p:spPr>
          <a:xfrm>
            <a:off x="311700" y="1152475"/>
            <a:ext cx="3388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És un llenguatge de marques lleuger, originalment creat per John Gruber i Aaron Swartz</a:t>
            </a:r>
            <a:r>
              <a:rPr lang="ca" baseline="30000"/>
              <a:t>†</a:t>
            </a:r>
            <a:r>
              <a:rPr lang="ca"/>
              <a:t> el 2004 que permet "escriure utilitzant un format de text pla fàcil d'escriure i de llegir i després convertir-ho en un XHTML o HTML estructuralment vàlid"</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36" name="Google Shape;336;p42"/>
          <p:cNvPicPr preferRelativeResize="0"/>
          <p:nvPr/>
        </p:nvPicPr>
        <p:blipFill>
          <a:blip r:embed="rId3">
            <a:alphaModFix/>
          </a:blip>
          <a:stretch>
            <a:fillRect/>
          </a:stretch>
        </p:blipFill>
        <p:spPr>
          <a:xfrm>
            <a:off x="3528000" y="0"/>
            <a:ext cx="5787958"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3"/>
          <p:cNvPicPr preferRelativeResize="0"/>
          <p:nvPr/>
        </p:nvPicPr>
        <p:blipFill rotWithShape="1">
          <a:blip r:embed="rId3">
            <a:alphaModFix/>
          </a:blip>
          <a:srcRect t="649" b="1012"/>
          <a:stretch/>
        </p:blipFill>
        <p:spPr>
          <a:xfrm>
            <a:off x="717625" y="0"/>
            <a:ext cx="7809399"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Markdown en latex</a:t>
            </a:r>
            <a:endParaRPr/>
          </a:p>
        </p:txBody>
      </p:sp>
      <p:sp>
        <p:nvSpPr>
          <p:cNvPr id="347" name="Google Shape;347;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ca"/>
              <a:t>Podem escriure en latex si l’encapsulem entre “$” en una cel·la de markdown</a:t>
            </a:r>
            <a:endParaRPr/>
          </a:p>
        </p:txBody>
      </p:sp>
      <p:pic>
        <p:nvPicPr>
          <p:cNvPr id="348" name="Google Shape;348;p44"/>
          <p:cNvPicPr preferRelativeResize="0"/>
          <p:nvPr/>
        </p:nvPicPr>
        <p:blipFill>
          <a:blip r:embed="rId3">
            <a:alphaModFix/>
          </a:blip>
          <a:stretch>
            <a:fillRect/>
          </a:stretch>
        </p:blipFill>
        <p:spPr>
          <a:xfrm>
            <a:off x="1802423" y="1847100"/>
            <a:ext cx="5539155"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Markdown en latex</a:t>
            </a:r>
            <a:endParaRPr/>
          </a:p>
        </p:txBody>
      </p:sp>
      <p:sp>
        <p:nvSpPr>
          <p:cNvPr id="354" name="Google Shape;35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ca"/>
              <a:t>Podem escriure en latex si l’encapsulem entre “$” en una cel·la de markdown</a:t>
            </a:r>
            <a:endParaRPr/>
          </a:p>
        </p:txBody>
      </p:sp>
      <p:pic>
        <p:nvPicPr>
          <p:cNvPr id="355" name="Google Shape;355;p45"/>
          <p:cNvPicPr preferRelativeResize="0"/>
          <p:nvPr/>
        </p:nvPicPr>
        <p:blipFill>
          <a:blip r:embed="rId3">
            <a:alphaModFix/>
          </a:blip>
          <a:stretch>
            <a:fillRect/>
          </a:stretch>
        </p:blipFill>
        <p:spPr>
          <a:xfrm>
            <a:off x="1802423" y="1847100"/>
            <a:ext cx="5539155"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Accés a la terminal</a:t>
            </a:r>
            <a:endParaRPr/>
          </a:p>
        </p:txBody>
      </p:sp>
      <p:sp>
        <p:nvSpPr>
          <p:cNvPr id="361" name="Google Shape;361;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A través de afegir “!” en una cel·la de codi, podem accedir a comandes del terminal</a:t>
            </a:r>
            <a:endParaRPr/>
          </a:p>
          <a:p>
            <a:pPr marL="0" lvl="0" indent="0" algn="l" rtl="0">
              <a:spcBef>
                <a:spcPts val="1600"/>
              </a:spcBef>
              <a:spcAft>
                <a:spcPts val="1600"/>
              </a:spcAft>
              <a:buNone/>
            </a:pPr>
            <a:endParaRPr/>
          </a:p>
        </p:txBody>
      </p:sp>
      <p:pic>
        <p:nvPicPr>
          <p:cNvPr id="362" name="Google Shape;362;p46"/>
          <p:cNvPicPr preferRelativeResize="0"/>
          <p:nvPr/>
        </p:nvPicPr>
        <p:blipFill>
          <a:blip r:embed="rId3">
            <a:alphaModFix/>
          </a:blip>
          <a:stretch>
            <a:fillRect/>
          </a:stretch>
        </p:blipFill>
        <p:spPr>
          <a:xfrm>
            <a:off x="1802423" y="1847100"/>
            <a:ext cx="5539155"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Com es gestionen els errors?</a:t>
            </a:r>
            <a:endParaRPr/>
          </a:p>
        </p:txBody>
      </p:sp>
      <p:sp>
        <p:nvSpPr>
          <p:cNvPr id="368" name="Google Shape;36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Els errors i excepcions es capturen i es mostren directament a la mateixa sortida</a:t>
            </a:r>
            <a:endParaRPr/>
          </a:p>
          <a:p>
            <a:pPr marL="0" lvl="0" indent="0" algn="l" rtl="0">
              <a:spcBef>
                <a:spcPts val="1600"/>
              </a:spcBef>
              <a:spcAft>
                <a:spcPts val="1600"/>
              </a:spcAft>
              <a:buNone/>
            </a:pPr>
            <a:endParaRPr/>
          </a:p>
        </p:txBody>
      </p:sp>
      <p:pic>
        <p:nvPicPr>
          <p:cNvPr id="369" name="Google Shape;369;p47"/>
          <p:cNvPicPr preferRelativeResize="0"/>
          <p:nvPr/>
        </p:nvPicPr>
        <p:blipFill>
          <a:blip r:embed="rId3">
            <a:alphaModFix/>
          </a:blip>
          <a:stretch>
            <a:fillRect/>
          </a:stretch>
        </p:blipFill>
        <p:spPr>
          <a:xfrm>
            <a:off x="1168213" y="1825250"/>
            <a:ext cx="6807575"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Què conté un fitxer .ipynb?</a:t>
            </a:r>
            <a:endParaRPr/>
          </a:p>
        </p:txBody>
      </p:sp>
      <p:sp>
        <p:nvSpPr>
          <p:cNvPr id="375" name="Google Shape;375;p48"/>
          <p:cNvSpPr txBox="1">
            <a:spLocks noGrp="1"/>
          </p:cNvSpPr>
          <p:nvPr>
            <p:ph type="body" idx="1"/>
          </p:nvPr>
        </p:nvSpPr>
        <p:spPr>
          <a:xfrm>
            <a:off x="311700" y="1198125"/>
            <a:ext cx="4197000" cy="33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ca"/>
              <a:t>Els fitxers de Jupyter notebook són fitxers en format JSON. Cada cel·la (que n’hi ha de diferents tipus) conté el seu propi contingut (codi font, text  en markdown, gràfiques, fórmules, contingut multimedia, o metadata.. ) i també els paràmetres necessaris per a la seva execució. Les cel·les estan ordenades, i poden tenir contingut d’entrada o de sortida (per emmagatzemar els resultats de la execució)</a:t>
            </a:r>
            <a:endParaRPr/>
          </a:p>
        </p:txBody>
      </p:sp>
      <p:pic>
        <p:nvPicPr>
          <p:cNvPr id="376" name="Google Shape;376;p48"/>
          <p:cNvPicPr preferRelativeResize="0"/>
          <p:nvPr/>
        </p:nvPicPr>
        <p:blipFill>
          <a:blip r:embed="rId3">
            <a:alphaModFix/>
          </a:blip>
          <a:stretch>
            <a:fillRect/>
          </a:stretch>
        </p:blipFill>
        <p:spPr>
          <a:xfrm>
            <a:off x="4344302" y="1017725"/>
            <a:ext cx="4705824" cy="436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Exportació</a:t>
            </a:r>
            <a:endParaRPr/>
          </a:p>
        </p:txBody>
      </p:sp>
      <p:sp>
        <p:nvSpPr>
          <p:cNvPr id="382" name="Google Shape;382;p49"/>
          <p:cNvSpPr txBox="1">
            <a:spLocks noGrp="1"/>
          </p:cNvSpPr>
          <p:nvPr>
            <p:ph type="body" idx="1"/>
          </p:nvPr>
        </p:nvSpPr>
        <p:spPr>
          <a:xfrm>
            <a:off x="4357325" y="1198125"/>
            <a:ext cx="4197000" cy="33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ca"/>
              <a:t>Es pot exportar fàcilment a varis formats oberts, com ara HTML, latex, PDF, Markdown i a python a través de la web i la llibreria NBCONVERT</a:t>
            </a:r>
            <a:endParaRPr/>
          </a:p>
        </p:txBody>
      </p:sp>
      <p:pic>
        <p:nvPicPr>
          <p:cNvPr id="383" name="Google Shape;383;p49"/>
          <p:cNvPicPr preferRelativeResize="0"/>
          <p:nvPr/>
        </p:nvPicPr>
        <p:blipFill rotWithShape="1">
          <a:blip r:embed="rId3">
            <a:alphaModFix/>
          </a:blip>
          <a:srcRect l="7349" t="18278" r="46571" b="20993"/>
          <a:stretch/>
        </p:blipFill>
        <p:spPr>
          <a:xfrm>
            <a:off x="661200" y="1198125"/>
            <a:ext cx="3214899" cy="3765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Com funciona internament?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89" name="Google Shape;389;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Jupyter Notebook proporciona un navegador basat en </a:t>
            </a:r>
            <a:r>
              <a:rPr lang="ca" u="sng"/>
              <a:t>REPL</a:t>
            </a:r>
            <a:r>
              <a:rPr lang="ca"/>
              <a:t> construït sobre varies llibreries popular de codi lliure.</a:t>
            </a:r>
            <a:endParaRPr/>
          </a:p>
          <a:p>
            <a:pPr marL="457200" lvl="0" indent="-342900" algn="l" rtl="0">
              <a:spcBef>
                <a:spcPts val="1600"/>
              </a:spcBef>
              <a:spcAft>
                <a:spcPts val="0"/>
              </a:spcAft>
              <a:buSzPts val="1800"/>
              <a:buChar char="●"/>
            </a:pPr>
            <a:r>
              <a:rPr lang="ca"/>
              <a:t>IPython</a:t>
            </a:r>
            <a:endParaRPr/>
          </a:p>
          <a:p>
            <a:pPr marL="457200" lvl="0" indent="-342900" algn="l" rtl="0">
              <a:spcBef>
                <a:spcPts val="0"/>
              </a:spcBef>
              <a:spcAft>
                <a:spcPts val="0"/>
              </a:spcAft>
              <a:buSzPts val="1800"/>
              <a:buChar char="●"/>
            </a:pPr>
            <a:r>
              <a:rPr lang="ca"/>
              <a:t>ØMQ (zeroMQ)</a:t>
            </a:r>
            <a:endParaRPr/>
          </a:p>
          <a:p>
            <a:pPr marL="457200" lvl="0" indent="-342900" algn="l" rtl="0">
              <a:spcBef>
                <a:spcPts val="0"/>
              </a:spcBef>
              <a:spcAft>
                <a:spcPts val="0"/>
              </a:spcAft>
              <a:buSzPts val="1800"/>
              <a:buChar char="●"/>
            </a:pPr>
            <a:r>
              <a:rPr lang="ca"/>
              <a:t>Tornado</a:t>
            </a:r>
            <a:endParaRPr/>
          </a:p>
          <a:p>
            <a:pPr marL="457200" lvl="0" indent="-342900" algn="l" rtl="0">
              <a:spcBef>
                <a:spcPts val="0"/>
              </a:spcBef>
              <a:spcAft>
                <a:spcPts val="0"/>
              </a:spcAft>
              <a:buSzPts val="1800"/>
              <a:buChar char="●"/>
            </a:pPr>
            <a:r>
              <a:rPr lang="ca"/>
              <a:t>jQuery</a:t>
            </a:r>
            <a:endParaRPr/>
          </a:p>
          <a:p>
            <a:pPr marL="457200" lvl="0" indent="-342900" algn="l" rtl="0">
              <a:spcBef>
                <a:spcPts val="0"/>
              </a:spcBef>
              <a:spcAft>
                <a:spcPts val="0"/>
              </a:spcAft>
              <a:buSzPts val="1800"/>
              <a:buChar char="●"/>
            </a:pPr>
            <a:r>
              <a:rPr lang="ca"/>
              <a:t>Bootstrap</a:t>
            </a:r>
            <a:endParaRPr/>
          </a:p>
          <a:p>
            <a:pPr marL="457200" lvl="0" indent="-342900" algn="l" rtl="0">
              <a:spcBef>
                <a:spcPts val="0"/>
              </a:spcBef>
              <a:spcAft>
                <a:spcPts val="0"/>
              </a:spcAft>
              <a:buSzPts val="1800"/>
              <a:buChar char="●"/>
            </a:pPr>
            <a:r>
              <a:rPr lang="ca"/>
              <a:t>MathJax</a:t>
            </a:r>
            <a:endParaRPr/>
          </a:p>
        </p:txBody>
      </p:sp>
      <p:cxnSp>
        <p:nvCxnSpPr>
          <p:cNvPr id="390" name="Google Shape;390;p50"/>
          <p:cNvCxnSpPr>
            <a:stCxn id="391" idx="1"/>
          </p:cNvCxnSpPr>
          <p:nvPr/>
        </p:nvCxnSpPr>
        <p:spPr>
          <a:xfrm rot="10800000">
            <a:off x="6260500" y="1506100"/>
            <a:ext cx="725100" cy="540900"/>
          </a:xfrm>
          <a:prstGeom prst="straightConnector1">
            <a:avLst/>
          </a:prstGeom>
          <a:noFill/>
          <a:ln w="9525" cap="flat" cmpd="sng">
            <a:solidFill>
              <a:schemeClr val="dk2"/>
            </a:solidFill>
            <a:prstDash val="solid"/>
            <a:round/>
            <a:headEnd type="none" w="med" len="med"/>
            <a:tailEnd type="triangle" w="med" len="med"/>
          </a:ln>
        </p:spPr>
      </p:cxnSp>
      <p:sp>
        <p:nvSpPr>
          <p:cNvPr id="391" name="Google Shape;391;p50"/>
          <p:cNvSpPr txBox="1"/>
          <p:nvPr/>
        </p:nvSpPr>
        <p:spPr>
          <a:xfrm>
            <a:off x="6985600" y="1738750"/>
            <a:ext cx="20925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a:solidFill>
                  <a:schemeClr val="dk2"/>
                </a:solidFill>
              </a:rPr>
              <a:t>Read–Eval–Print Loop o llenguatge de terminal</a:t>
            </a:r>
            <a:endParaRPr>
              <a:solidFill>
                <a:schemeClr val="dk2"/>
              </a:solidFill>
            </a:endParaRPr>
          </a:p>
        </p:txBody>
      </p:sp>
      <p:pic>
        <p:nvPicPr>
          <p:cNvPr id="392" name="Google Shape;392;p50"/>
          <p:cNvPicPr preferRelativeResize="0"/>
          <p:nvPr/>
        </p:nvPicPr>
        <p:blipFill>
          <a:blip r:embed="rId3">
            <a:alphaModFix/>
          </a:blip>
          <a:stretch>
            <a:fillRect/>
          </a:stretch>
        </p:blipFill>
        <p:spPr>
          <a:xfrm>
            <a:off x="3090625" y="2355250"/>
            <a:ext cx="4885575" cy="2547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Gràfiques</a:t>
            </a:r>
            <a:endParaRPr/>
          </a:p>
        </p:txBody>
      </p:sp>
      <p:sp>
        <p:nvSpPr>
          <p:cNvPr id="398" name="Google Shape;398;p51"/>
          <p:cNvSpPr txBox="1">
            <a:spLocks noGrp="1"/>
          </p:cNvSpPr>
          <p:nvPr>
            <p:ph type="body" idx="1"/>
          </p:nvPr>
        </p:nvSpPr>
        <p:spPr>
          <a:xfrm>
            <a:off x="311700" y="1152475"/>
            <a:ext cx="4033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El més comú és fer servir la llibreria </a:t>
            </a:r>
            <a:r>
              <a:rPr lang="ca" b="1"/>
              <a:t>matplotlib</a:t>
            </a:r>
            <a:r>
              <a:rPr lang="ca"/>
              <a:t> com a visualitzador, però no és l'única (per exemple seaborn).</a:t>
            </a:r>
            <a:endParaRPr/>
          </a:p>
          <a:p>
            <a:pPr marL="0" lvl="0" indent="0" algn="l" rtl="0">
              <a:spcBef>
                <a:spcPts val="1600"/>
              </a:spcBef>
              <a:spcAft>
                <a:spcPts val="0"/>
              </a:spcAft>
              <a:buNone/>
            </a:pPr>
            <a:r>
              <a:rPr lang="ca"/>
              <a:t>Es recomana definir la macro a l'inici del document per a que les gràfiques es mostrin dins el document </a:t>
            </a:r>
            <a:endParaRPr/>
          </a:p>
          <a:p>
            <a:pPr marL="0" lvl="0" indent="0" algn="l" rtl="0">
              <a:spcBef>
                <a:spcPts val="1600"/>
              </a:spcBef>
              <a:spcAft>
                <a:spcPts val="0"/>
              </a:spcAft>
              <a:buNone/>
            </a:pPr>
            <a:r>
              <a:rPr lang="ca">
                <a:solidFill>
                  <a:schemeClr val="accent6"/>
                </a:solidFill>
                <a:highlight>
                  <a:schemeClr val="dk2"/>
                </a:highlight>
              </a:rPr>
              <a:t>%matplotlib inline</a:t>
            </a:r>
            <a:endParaRPr>
              <a:solidFill>
                <a:schemeClr val="accent6"/>
              </a:solidFill>
              <a:highlight>
                <a:schemeClr val="dk2"/>
              </a:highlight>
            </a:endParaRPr>
          </a:p>
          <a:p>
            <a:pPr marL="0" lvl="0" indent="0" algn="l" rtl="0">
              <a:spcBef>
                <a:spcPts val="1600"/>
              </a:spcBef>
              <a:spcAft>
                <a:spcPts val="0"/>
              </a:spcAft>
              <a:buClr>
                <a:schemeClr val="dk1"/>
              </a:buClr>
              <a:buSzPts val="1100"/>
              <a:buFont typeface="Arial"/>
              <a:buNone/>
            </a:pPr>
            <a:r>
              <a:rPr lang="ca">
                <a:solidFill>
                  <a:schemeClr val="accent6"/>
                </a:solidFill>
                <a:highlight>
                  <a:schemeClr val="dk2"/>
                </a:highlight>
              </a:rPr>
              <a:t>%matplotlib notebook</a:t>
            </a:r>
            <a:endParaRPr>
              <a:solidFill>
                <a:schemeClr val="accent6"/>
              </a:solidFill>
              <a:highlight>
                <a:schemeClr val="dk2"/>
              </a:highlight>
            </a:endParaRPr>
          </a:p>
          <a:p>
            <a:pPr marL="0" lvl="0" indent="0" algn="l" rtl="0">
              <a:spcBef>
                <a:spcPts val="1600"/>
              </a:spcBef>
              <a:spcAft>
                <a:spcPts val="1600"/>
              </a:spcAft>
              <a:buNone/>
            </a:pPr>
            <a:endParaRPr/>
          </a:p>
        </p:txBody>
      </p:sp>
      <p:pic>
        <p:nvPicPr>
          <p:cNvPr id="399" name="Google Shape;399;p51"/>
          <p:cNvPicPr preferRelativeResize="0"/>
          <p:nvPr/>
        </p:nvPicPr>
        <p:blipFill>
          <a:blip r:embed="rId3">
            <a:alphaModFix/>
          </a:blip>
          <a:stretch>
            <a:fillRect/>
          </a:stretch>
        </p:blipFill>
        <p:spPr>
          <a:xfrm>
            <a:off x="4431119" y="559675"/>
            <a:ext cx="4683031" cy="4161601"/>
          </a:xfrm>
          <a:prstGeom prst="rect">
            <a:avLst/>
          </a:prstGeom>
          <a:noFill/>
          <a:ln>
            <a:noFill/>
          </a:ln>
        </p:spPr>
      </p:pic>
      <p:cxnSp>
        <p:nvCxnSpPr>
          <p:cNvPr id="400" name="Google Shape;400;p51"/>
          <p:cNvCxnSpPr/>
          <p:nvPr/>
        </p:nvCxnSpPr>
        <p:spPr>
          <a:xfrm flipH="1">
            <a:off x="2289675" y="3621500"/>
            <a:ext cx="240600" cy="21900"/>
          </a:xfrm>
          <a:prstGeom prst="straightConnector1">
            <a:avLst/>
          </a:prstGeom>
          <a:noFill/>
          <a:ln w="9525" cap="flat" cmpd="sng">
            <a:solidFill>
              <a:schemeClr val="dk2"/>
            </a:solidFill>
            <a:prstDash val="solid"/>
            <a:round/>
            <a:headEnd type="none" w="med" len="med"/>
            <a:tailEnd type="triangle" w="med" len="med"/>
          </a:ln>
        </p:spPr>
      </p:cxnSp>
      <p:sp>
        <p:nvSpPr>
          <p:cNvPr id="401" name="Google Shape;401;p51"/>
          <p:cNvSpPr txBox="1"/>
          <p:nvPr/>
        </p:nvSpPr>
        <p:spPr>
          <a:xfrm>
            <a:off x="2511700" y="3417325"/>
            <a:ext cx="1345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1000"/>
              <a:t>més estable, gràfiques estàtiques</a:t>
            </a:r>
            <a:endParaRPr sz="1000"/>
          </a:p>
        </p:txBody>
      </p:sp>
      <p:cxnSp>
        <p:nvCxnSpPr>
          <p:cNvPr id="402" name="Google Shape;402;p51"/>
          <p:cNvCxnSpPr/>
          <p:nvPr/>
        </p:nvCxnSpPr>
        <p:spPr>
          <a:xfrm rot="10800000">
            <a:off x="2649375" y="4213550"/>
            <a:ext cx="220500" cy="26100"/>
          </a:xfrm>
          <a:prstGeom prst="straightConnector1">
            <a:avLst/>
          </a:prstGeom>
          <a:noFill/>
          <a:ln w="9525" cap="flat" cmpd="sng">
            <a:solidFill>
              <a:schemeClr val="dk2"/>
            </a:solidFill>
            <a:prstDash val="solid"/>
            <a:round/>
            <a:headEnd type="none" w="med" len="med"/>
            <a:tailEnd type="triangle" w="med" len="med"/>
          </a:ln>
        </p:spPr>
      </p:cxnSp>
      <p:sp>
        <p:nvSpPr>
          <p:cNvPr id="403" name="Google Shape;403;p51"/>
          <p:cNvSpPr txBox="1"/>
          <p:nvPr/>
        </p:nvSpPr>
        <p:spPr>
          <a:xfrm>
            <a:off x="2829425" y="4066250"/>
            <a:ext cx="14169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1000"/>
              <a:t>més dinàmic, però amb algun bug..</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152400" y="1474925"/>
            <a:ext cx="8839201" cy="3616822"/>
          </a:xfrm>
          <a:prstGeom prst="rect">
            <a:avLst/>
          </a:prstGeom>
          <a:noFill/>
          <a:ln>
            <a:noFill/>
          </a:ln>
        </p:spPr>
      </p:pic>
      <p:pic>
        <p:nvPicPr>
          <p:cNvPr id="96" name="Google Shape;96;p16"/>
          <p:cNvPicPr preferRelativeResize="0"/>
          <p:nvPr/>
        </p:nvPicPr>
        <p:blipFill>
          <a:blip r:embed="rId4">
            <a:alphaModFix/>
          </a:blip>
          <a:stretch>
            <a:fillRect/>
          </a:stretch>
        </p:blipFill>
        <p:spPr>
          <a:xfrm>
            <a:off x="52575" y="31898"/>
            <a:ext cx="2279185" cy="1823350"/>
          </a:xfrm>
          <a:prstGeom prst="rect">
            <a:avLst/>
          </a:prstGeom>
          <a:noFill/>
          <a:ln>
            <a:noFill/>
          </a:ln>
        </p:spPr>
      </p:pic>
      <p:sp>
        <p:nvSpPr>
          <p:cNvPr id="97" name="Google Shape;97;p16"/>
          <p:cNvSpPr txBox="1"/>
          <p:nvPr/>
        </p:nvSpPr>
        <p:spPr>
          <a:xfrm>
            <a:off x="2316625" y="31900"/>
            <a:ext cx="16350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1200">
                <a:solidFill>
                  <a:schemeClr val="dk1"/>
                </a:solidFill>
                <a:highlight>
                  <a:srgbClr val="FFFFFF"/>
                </a:highlight>
              </a:rPr>
              <a:t>Guido van Rossum</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Gràfiques</a:t>
            </a:r>
            <a:endParaRPr/>
          </a:p>
        </p:txBody>
      </p:sp>
      <p:pic>
        <p:nvPicPr>
          <p:cNvPr id="409" name="Google Shape;409;p52"/>
          <p:cNvPicPr preferRelativeResize="0"/>
          <p:nvPr/>
        </p:nvPicPr>
        <p:blipFill>
          <a:blip r:embed="rId3">
            <a:alphaModFix/>
          </a:blip>
          <a:stretch>
            <a:fillRect/>
          </a:stretch>
        </p:blipFill>
        <p:spPr>
          <a:xfrm>
            <a:off x="152400" y="1170125"/>
            <a:ext cx="4299727" cy="3820976"/>
          </a:xfrm>
          <a:prstGeom prst="rect">
            <a:avLst/>
          </a:prstGeom>
          <a:noFill/>
          <a:ln>
            <a:noFill/>
          </a:ln>
        </p:spPr>
      </p:pic>
      <p:pic>
        <p:nvPicPr>
          <p:cNvPr id="410" name="Google Shape;410;p52"/>
          <p:cNvPicPr preferRelativeResize="0"/>
          <p:nvPr/>
        </p:nvPicPr>
        <p:blipFill>
          <a:blip r:embed="rId4">
            <a:alphaModFix/>
          </a:blip>
          <a:stretch>
            <a:fillRect/>
          </a:stretch>
        </p:blipFill>
        <p:spPr>
          <a:xfrm>
            <a:off x="4604527" y="1170125"/>
            <a:ext cx="4299727" cy="3820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Widgets</a:t>
            </a:r>
            <a:endParaRPr/>
          </a:p>
        </p:txBody>
      </p:sp>
      <p:sp>
        <p:nvSpPr>
          <p:cNvPr id="416" name="Google Shape;416;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Son objectes de python basats en events i que tenen una representació en el navegador. S’utilitzen per paràmetres, i al utilitzarlos es llança un event que recalcula la cel·la.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417" name="Google Shape;417;p53"/>
          <p:cNvPicPr preferRelativeResize="0"/>
          <p:nvPr/>
        </p:nvPicPr>
        <p:blipFill>
          <a:blip r:embed="rId3">
            <a:alphaModFix/>
          </a:blip>
          <a:stretch>
            <a:fillRect/>
          </a:stretch>
        </p:blipFill>
        <p:spPr>
          <a:xfrm>
            <a:off x="1678021" y="2017000"/>
            <a:ext cx="5787958"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Widgets - Ús bàsic de Interact</a:t>
            </a:r>
            <a:endParaRPr/>
          </a:p>
        </p:txBody>
      </p:sp>
      <p:sp>
        <p:nvSpPr>
          <p:cNvPr id="423" name="Google Shape;423;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Interact et permet delegar totes les funcions de events i quan es modifica algun valor del widget, es torna a cridar a la funció f(x) amb el nou valor</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424" name="Google Shape;424;p54"/>
          <p:cNvPicPr preferRelativeResize="0"/>
          <p:nvPr/>
        </p:nvPicPr>
        <p:blipFill>
          <a:blip r:embed="rId3">
            <a:alphaModFix/>
          </a:blip>
          <a:stretch>
            <a:fillRect/>
          </a:stretch>
        </p:blipFill>
        <p:spPr>
          <a:xfrm>
            <a:off x="1678021" y="2027608"/>
            <a:ext cx="5787958"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Widgets - Ús bàsic de Interact</a:t>
            </a:r>
            <a:endParaRPr/>
          </a:p>
        </p:txBody>
      </p:sp>
      <p:sp>
        <p:nvSpPr>
          <p:cNvPr id="430" name="Google Shape;430;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Es poden especificar els widgets directament en les variables de la funció</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431" name="Google Shape;431;p55"/>
          <p:cNvPicPr preferRelativeResize="0"/>
          <p:nvPr/>
        </p:nvPicPr>
        <p:blipFill>
          <a:blip r:embed="rId3">
            <a:alphaModFix/>
          </a:blip>
          <a:stretch>
            <a:fillRect/>
          </a:stretch>
        </p:blipFill>
        <p:spPr>
          <a:xfrm>
            <a:off x="1678021" y="2027600"/>
            <a:ext cx="5787958"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Widgets - Ús bàsic de Interact</a:t>
            </a:r>
            <a:endParaRPr/>
          </a:p>
        </p:txBody>
      </p:sp>
      <p:sp>
        <p:nvSpPr>
          <p:cNvPr id="437" name="Google Shape;437;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Es poden passar multiples parameters a la funció, però tots han de ser utilitzats. Es pot utilitzar la funció fixed.</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438" name="Google Shape;438;p56"/>
          <p:cNvPicPr preferRelativeResize="0"/>
          <p:nvPr/>
        </p:nvPicPr>
        <p:blipFill>
          <a:blip r:embed="rId3">
            <a:alphaModFix/>
          </a:blip>
          <a:stretch>
            <a:fillRect/>
          </a:stretch>
        </p:blipFill>
        <p:spPr>
          <a:xfrm>
            <a:off x="1675471" y="2027966"/>
            <a:ext cx="5787958"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Widgets</a:t>
            </a:r>
            <a:endParaRPr/>
          </a:p>
        </p:txBody>
      </p:sp>
      <p:sp>
        <p:nvSpPr>
          <p:cNvPr id="444" name="Google Shape;444;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ca"/>
              <a:t>Hi ha molts tipus, similars als formularis HTML</a:t>
            </a:r>
            <a:endParaRPr/>
          </a:p>
        </p:txBody>
      </p:sp>
      <p:pic>
        <p:nvPicPr>
          <p:cNvPr id="445" name="Google Shape;445;p57"/>
          <p:cNvPicPr preferRelativeResize="0"/>
          <p:nvPr/>
        </p:nvPicPr>
        <p:blipFill>
          <a:blip r:embed="rId3">
            <a:alphaModFix/>
          </a:blip>
          <a:stretch>
            <a:fillRect/>
          </a:stretch>
        </p:blipFill>
        <p:spPr>
          <a:xfrm>
            <a:off x="6391311" y="0"/>
            <a:ext cx="2752677" cy="5143499"/>
          </a:xfrm>
          <a:prstGeom prst="rect">
            <a:avLst/>
          </a:prstGeom>
          <a:noFill/>
          <a:ln>
            <a:noFill/>
          </a:ln>
        </p:spPr>
      </p:pic>
      <p:sp>
        <p:nvSpPr>
          <p:cNvPr id="446" name="Google Shape;446;p57"/>
          <p:cNvSpPr txBox="1"/>
          <p:nvPr/>
        </p:nvSpPr>
        <p:spPr>
          <a:xfrm>
            <a:off x="51050" y="4856025"/>
            <a:ext cx="4404300" cy="39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ca" sz="1000" u="sng">
                <a:solidFill>
                  <a:schemeClr val="accent5"/>
                </a:solidFill>
                <a:hlinkClick r:id="rId4">
                  <a:extLst>
                    <a:ext uri="{A12FA001-AC4F-418D-AE19-62706E023703}">
                      <ahyp:hlinkClr xmlns:ahyp="http://schemas.microsoft.com/office/drawing/2018/hyperlinkcolor" val="tx"/>
                    </a:ext>
                  </a:extLst>
                </a:hlinkClick>
              </a:rPr>
              <a:t>https://ipywidgets.readthedocs.io/en/stable/examples/Widget%20List.html</a:t>
            </a:r>
            <a:endParaRPr sz="1000">
              <a:solidFill>
                <a:schemeClr val="dk2"/>
              </a:solidFill>
            </a:endParaRPr>
          </a:p>
        </p:txBody>
      </p:sp>
      <p:pic>
        <p:nvPicPr>
          <p:cNvPr id="447" name="Google Shape;447;p57"/>
          <p:cNvPicPr preferRelativeResize="0"/>
          <p:nvPr/>
        </p:nvPicPr>
        <p:blipFill>
          <a:blip r:embed="rId5">
            <a:alphaModFix/>
          </a:blip>
          <a:stretch>
            <a:fillRect/>
          </a:stretch>
        </p:blipFill>
        <p:spPr>
          <a:xfrm>
            <a:off x="255225" y="1734800"/>
            <a:ext cx="6000907" cy="24128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Ús a la industria</a:t>
            </a:r>
            <a:endParaRPr/>
          </a:p>
          <a:p>
            <a:pPr marL="0" lvl="0" indent="0" algn="l" rtl="0">
              <a:spcBef>
                <a:spcPts val="0"/>
              </a:spcBef>
              <a:spcAft>
                <a:spcPts val="0"/>
              </a:spcAft>
              <a:buNone/>
            </a:pPr>
            <a:endParaRPr/>
          </a:p>
        </p:txBody>
      </p:sp>
      <p:sp>
        <p:nvSpPr>
          <p:cNvPr id="453" name="Google Shape;453;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ca"/>
              <a:t>Binder</a:t>
            </a:r>
            <a:endParaRPr/>
          </a:p>
          <a:p>
            <a:pPr marL="457200" lvl="0" indent="-342900" algn="l" rtl="0">
              <a:spcBef>
                <a:spcPts val="0"/>
              </a:spcBef>
              <a:spcAft>
                <a:spcPts val="0"/>
              </a:spcAft>
              <a:buSzPts val="1800"/>
              <a:buChar char="●"/>
            </a:pPr>
            <a:r>
              <a:rPr lang="ca"/>
              <a:t>Kaggle Kernels</a:t>
            </a:r>
            <a:endParaRPr/>
          </a:p>
          <a:p>
            <a:pPr marL="457200" lvl="0" indent="-342900" algn="l" rtl="0">
              <a:spcBef>
                <a:spcPts val="0"/>
              </a:spcBef>
              <a:spcAft>
                <a:spcPts val="0"/>
              </a:spcAft>
              <a:buSzPts val="1800"/>
              <a:buChar char="●"/>
            </a:pPr>
            <a:r>
              <a:rPr lang="ca"/>
              <a:t>Google Colaboratory (Colab)</a:t>
            </a:r>
            <a:endParaRPr/>
          </a:p>
          <a:p>
            <a:pPr marL="457200" lvl="0" indent="-342900" algn="l" rtl="0">
              <a:spcBef>
                <a:spcPts val="0"/>
              </a:spcBef>
              <a:spcAft>
                <a:spcPts val="0"/>
              </a:spcAft>
              <a:buSzPts val="1800"/>
              <a:buChar char="●"/>
            </a:pPr>
            <a:r>
              <a:rPr lang="ca"/>
              <a:t>Amazon SageMaker notebooks</a:t>
            </a:r>
            <a:endParaRPr/>
          </a:p>
          <a:p>
            <a:pPr marL="457200" lvl="0" indent="-342900" algn="l" rtl="0">
              <a:spcBef>
                <a:spcPts val="0"/>
              </a:spcBef>
              <a:spcAft>
                <a:spcPts val="0"/>
              </a:spcAft>
              <a:buSzPts val="1800"/>
              <a:buChar char="●"/>
            </a:pPr>
            <a:r>
              <a:rPr lang="ca"/>
              <a:t>Azure Notebook de Microsoft</a:t>
            </a:r>
            <a:endParaRPr/>
          </a:p>
          <a:p>
            <a:pPr marL="457200" lvl="0" indent="-342900" algn="l" rtl="0">
              <a:spcBef>
                <a:spcPts val="0"/>
              </a:spcBef>
              <a:spcAft>
                <a:spcPts val="0"/>
              </a:spcAft>
              <a:buSzPts val="1800"/>
              <a:buChar char="●"/>
            </a:pPr>
            <a:r>
              <a:rPr lang="ca"/>
              <a:t>Cocalc</a:t>
            </a:r>
            <a:endParaRPr/>
          </a:p>
          <a:p>
            <a:pPr marL="457200" lvl="0" indent="-342900" algn="l" rtl="0">
              <a:spcBef>
                <a:spcPts val="0"/>
              </a:spcBef>
              <a:spcAft>
                <a:spcPts val="0"/>
              </a:spcAft>
              <a:buSzPts val="1800"/>
              <a:buChar char="●"/>
            </a:pPr>
            <a:r>
              <a:rPr lang="ca"/>
              <a:t>Datalore</a:t>
            </a:r>
            <a:endParaRPr/>
          </a:p>
          <a:p>
            <a:pPr marL="457200" lvl="0" indent="-342900" algn="l" rtl="0">
              <a:spcBef>
                <a:spcPts val="0"/>
              </a:spcBef>
              <a:spcAft>
                <a:spcPts val="0"/>
              </a:spcAft>
              <a:buSzPts val="1800"/>
              <a:buChar char="●"/>
            </a:pPr>
            <a:r>
              <a:rPr lang="ca"/>
              <a:t>Github (rendering only)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Links interessants</a:t>
            </a:r>
            <a:endParaRPr/>
          </a:p>
        </p:txBody>
      </p:sp>
      <p:sp>
        <p:nvSpPr>
          <p:cNvPr id="459" name="Google Shape;459;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sz="1000"/>
              <a:t>pàgina oficial: </a:t>
            </a:r>
            <a:r>
              <a:rPr lang="ca" sz="1000" u="sng">
                <a:solidFill>
                  <a:schemeClr val="hlink"/>
                </a:solidFill>
                <a:hlinkClick r:id="rId3"/>
              </a:rPr>
              <a:t>https://jupyter.org/try</a:t>
            </a:r>
            <a:endParaRPr sz="1000"/>
          </a:p>
          <a:p>
            <a:pPr marL="0" lvl="0" indent="0" algn="l" rtl="0">
              <a:spcBef>
                <a:spcPts val="1600"/>
              </a:spcBef>
              <a:spcAft>
                <a:spcPts val="0"/>
              </a:spcAft>
              <a:buNone/>
            </a:pPr>
            <a:r>
              <a:rPr lang="ca" sz="1000"/>
              <a:t>documentació oficial: </a:t>
            </a:r>
            <a:r>
              <a:rPr lang="ca" sz="1000" u="sng">
                <a:solidFill>
                  <a:schemeClr val="hlink"/>
                </a:solidFill>
                <a:hlinkClick r:id="rId4"/>
              </a:rPr>
              <a:t>https://jupyter-notebook.readthedocs.io/en/stable/index.html</a:t>
            </a:r>
            <a:endParaRPr sz="1000"/>
          </a:p>
          <a:p>
            <a:pPr marL="0" lvl="0" indent="0" algn="l" rtl="0">
              <a:spcBef>
                <a:spcPts val="1600"/>
              </a:spcBef>
              <a:spcAft>
                <a:spcPts val="0"/>
              </a:spcAft>
              <a:buNone/>
            </a:pPr>
            <a:r>
              <a:rPr lang="ca" sz="1000"/>
              <a:t>visor de jupyter notebooks online: </a:t>
            </a:r>
            <a:r>
              <a:rPr lang="ca" sz="1000" u="sng">
                <a:solidFill>
                  <a:schemeClr val="hlink"/>
                </a:solidFill>
                <a:hlinkClick r:id="rId5"/>
              </a:rPr>
              <a:t>https://nbviewer.jupyter.org/</a:t>
            </a:r>
            <a:endParaRPr sz="1000"/>
          </a:p>
          <a:p>
            <a:pPr marL="0" lvl="0" indent="0" algn="l" rtl="0">
              <a:spcBef>
                <a:spcPts val="1600"/>
              </a:spcBef>
              <a:spcAft>
                <a:spcPts val="0"/>
              </a:spcAft>
              <a:buNone/>
            </a:pPr>
            <a:r>
              <a:rPr lang="ca" sz="1000"/>
              <a:t>pandas + widgets selectors: </a:t>
            </a:r>
            <a:r>
              <a:rPr lang="ca" sz="1000" u="sng">
                <a:solidFill>
                  <a:schemeClr val="hlink"/>
                </a:solidFill>
                <a:hlinkClick r:id="rId6"/>
              </a:rPr>
              <a:t>https://towardsdatascience.com/bring-your-jupyter-notebook-to-life-with-interactive-widgets-bc12e03f0916</a:t>
            </a:r>
            <a:endParaRPr sz="1000"/>
          </a:p>
          <a:p>
            <a:pPr marL="0" lvl="0" indent="0" algn="l" rtl="0">
              <a:spcBef>
                <a:spcPts val="1600"/>
              </a:spcBef>
              <a:spcAft>
                <a:spcPts val="0"/>
              </a:spcAft>
              <a:buNone/>
            </a:pPr>
            <a:r>
              <a:rPr lang="ca" sz="1000"/>
              <a:t>un altre tipus de visualtizador: </a:t>
            </a:r>
            <a:r>
              <a:rPr lang="ca" sz="1000" u="sng">
                <a:solidFill>
                  <a:schemeClr val="hlink"/>
                </a:solidFill>
                <a:hlinkClick r:id="rId7"/>
              </a:rPr>
              <a:t>https://hub.gke.mybinder.org/user/bqplot-bqplot-ea1d1yvr/notebooks/examples/Index.ipynb</a:t>
            </a:r>
            <a:endParaRPr sz="1000"/>
          </a:p>
          <a:p>
            <a:pPr marL="0" lvl="0" indent="0" algn="l" rtl="0">
              <a:spcBef>
                <a:spcPts val="1600"/>
              </a:spcBef>
              <a:spcAft>
                <a:spcPts val="0"/>
              </a:spcAft>
              <a:buNone/>
            </a:pPr>
            <a:r>
              <a:rPr lang="ca" sz="1000"/>
              <a:t>Llista interessant de notebooks: </a:t>
            </a:r>
            <a:r>
              <a:rPr lang="ca" sz="1000" u="sng">
                <a:solidFill>
                  <a:schemeClr val="hlink"/>
                </a:solidFill>
                <a:hlinkClick r:id="rId8"/>
              </a:rPr>
              <a:t>https://github.com/jupyter/jupyter/wiki/A-gallery-of-interesting-Jupyter-Notebooks</a:t>
            </a:r>
            <a:endParaRPr sz="1000"/>
          </a:p>
          <a:p>
            <a:pPr marL="0" lvl="0" indent="0" algn="l" rtl="0">
              <a:spcBef>
                <a:spcPts val="1600"/>
              </a:spcBef>
              <a:spcAft>
                <a:spcPts val="0"/>
              </a:spcAft>
              <a:buNone/>
            </a:pPr>
            <a:r>
              <a:rPr lang="ca" sz="1000"/>
              <a:t>Extensions interessants: </a:t>
            </a:r>
            <a:r>
              <a:rPr lang="ca" sz="1000" u="sng">
                <a:solidFill>
                  <a:schemeClr val="hlink"/>
                </a:solidFill>
                <a:hlinkClick r:id="rId9"/>
              </a:rPr>
              <a:t>https://towardsdatascience.com/bringing-the-best-out-of-jupyter-notebooks-for-data-science-f0871519ca29</a:t>
            </a:r>
            <a:endParaRPr sz="1000"/>
          </a:p>
          <a:p>
            <a:pPr marL="0" lvl="0" indent="0" algn="l" rtl="0">
              <a:spcBef>
                <a:spcPts val="1600"/>
              </a:spcBef>
              <a:spcAft>
                <a:spcPts val="0"/>
              </a:spcAft>
              <a:buNone/>
            </a:pPr>
            <a:r>
              <a:rPr lang="ca" sz="1000"/>
              <a:t>Slides desde notebook: </a:t>
            </a:r>
            <a:r>
              <a:rPr lang="ca" sz="1000" u="sng">
                <a:solidFill>
                  <a:schemeClr val="hlink"/>
                </a:solidFill>
                <a:hlinkClick r:id="rId10"/>
              </a:rPr>
              <a:t>https://github.com/damianavila/RISE</a:t>
            </a:r>
            <a:r>
              <a:rPr lang="ca" sz="1000"/>
              <a:t> </a:t>
            </a:r>
            <a:endParaRPr sz="1000"/>
          </a:p>
          <a:p>
            <a:pPr marL="0" lvl="0" indent="0" algn="l" rtl="0">
              <a:spcBef>
                <a:spcPts val="1600"/>
              </a:spcBef>
              <a:spcAft>
                <a:spcPts val="0"/>
              </a:spcAft>
              <a:buClr>
                <a:schemeClr val="dk1"/>
              </a:buClr>
              <a:buSzPts val="1100"/>
              <a:buFont typeface="Arial"/>
              <a:buNone/>
            </a:pPr>
            <a:endParaRPr sz="1000"/>
          </a:p>
          <a:p>
            <a:pPr marL="0" lvl="0" indent="0" algn="l" rtl="0">
              <a:spcBef>
                <a:spcPts val="1600"/>
              </a:spcBef>
              <a:spcAft>
                <a:spcPts val="0"/>
              </a:spcAft>
              <a:buClr>
                <a:schemeClr val="dk1"/>
              </a:buClr>
              <a:buSzPts val="1100"/>
              <a:buFont typeface="Arial"/>
              <a:buNone/>
            </a:pPr>
            <a:endParaRPr sz="1000"/>
          </a:p>
          <a:p>
            <a:pPr marL="0" lvl="0" indent="0" algn="l" rtl="0">
              <a:spcBef>
                <a:spcPts val="1600"/>
              </a:spcBef>
              <a:spcAft>
                <a:spcPts val="0"/>
              </a:spcAft>
              <a:buNone/>
            </a:pPr>
            <a:endParaRPr sz="1000"/>
          </a:p>
          <a:p>
            <a:pPr marL="0" lvl="0" indent="0" algn="l" rtl="0">
              <a:spcBef>
                <a:spcPts val="1600"/>
              </a:spcBef>
              <a:spcAft>
                <a:spcPts val="1600"/>
              </a:spcAft>
              <a:buNone/>
            </a:pP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2. IDE</a:t>
            </a:r>
            <a:endParaRPr/>
          </a:p>
        </p:txBody>
      </p:sp>
      <p:sp>
        <p:nvSpPr>
          <p:cNvPr id="471" name="Google Shape;471;p61"/>
          <p:cNvSpPr txBox="1">
            <a:spLocks noGrp="1"/>
          </p:cNvSpPr>
          <p:nvPr>
            <p:ph type="body" idx="1"/>
          </p:nvPr>
        </p:nvSpPr>
        <p:spPr>
          <a:xfrm>
            <a:off x="311700" y="1152475"/>
            <a:ext cx="3608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1000"/>
              </a:spcBef>
              <a:spcAft>
                <a:spcPts val="0"/>
              </a:spcAft>
              <a:buSzPts val="1800"/>
              <a:buChar char="●"/>
            </a:pPr>
            <a:r>
              <a:rPr lang="ca"/>
              <a:t>Què és?</a:t>
            </a:r>
            <a:endParaRPr/>
          </a:p>
          <a:p>
            <a:pPr marL="457200" lvl="0" indent="0" algn="l" rtl="0">
              <a:spcBef>
                <a:spcPts val="1000"/>
              </a:spcBef>
              <a:spcAft>
                <a:spcPts val="0"/>
              </a:spcAft>
              <a:buNone/>
            </a:pP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ca"/>
              <a:t>Recomenacions</a:t>
            </a:r>
            <a:endParaRPr/>
          </a:p>
          <a:p>
            <a:pPr marL="457200" lvl="0" indent="0" algn="l" rtl="0">
              <a:spcBef>
                <a:spcPts val="1000"/>
              </a:spcBef>
              <a:spcAft>
                <a:spcPts val="1000"/>
              </a:spcAft>
              <a:buNone/>
            </a:pPr>
            <a:endParaRPr/>
          </a:p>
        </p:txBody>
      </p:sp>
      <p:pic>
        <p:nvPicPr>
          <p:cNvPr id="472" name="Google Shape;472;p61"/>
          <p:cNvPicPr preferRelativeResize="0"/>
          <p:nvPr/>
        </p:nvPicPr>
        <p:blipFill>
          <a:blip r:embed="rId3">
            <a:alphaModFix/>
          </a:blip>
          <a:stretch>
            <a:fillRect/>
          </a:stretch>
        </p:blipFill>
        <p:spPr>
          <a:xfrm>
            <a:off x="7509575" y="494176"/>
            <a:ext cx="1170325" cy="1122274"/>
          </a:xfrm>
          <a:prstGeom prst="rect">
            <a:avLst/>
          </a:prstGeom>
          <a:noFill/>
          <a:ln>
            <a:noFill/>
          </a:ln>
        </p:spPr>
      </p:pic>
      <p:pic>
        <p:nvPicPr>
          <p:cNvPr id="473" name="Google Shape;473;p61" descr="Resultat d'imatges de pycharm" title="https://commons.wikimedia.org/wiki/File:PyCharm_Logo.svg"/>
          <p:cNvPicPr preferRelativeResize="0"/>
          <p:nvPr/>
        </p:nvPicPr>
        <p:blipFill>
          <a:blip r:embed="rId4">
            <a:alphaModFix/>
          </a:blip>
          <a:stretch>
            <a:fillRect/>
          </a:stretch>
        </p:blipFill>
        <p:spPr>
          <a:xfrm>
            <a:off x="6244300" y="1723875"/>
            <a:ext cx="1583750" cy="1583750"/>
          </a:xfrm>
          <a:prstGeom prst="rect">
            <a:avLst/>
          </a:prstGeom>
          <a:noFill/>
          <a:ln>
            <a:noFill/>
          </a:ln>
        </p:spPr>
      </p:pic>
      <p:pic>
        <p:nvPicPr>
          <p:cNvPr id="474" name="Google Shape;474;p61" descr="Resultat d'imatges de Visual Studio Code" title="https://code.visualstudio.com/updates/v1_35"/>
          <p:cNvPicPr preferRelativeResize="0"/>
          <p:nvPr/>
        </p:nvPicPr>
        <p:blipFill>
          <a:blip r:embed="rId5">
            <a:alphaModFix/>
          </a:blip>
          <a:stretch>
            <a:fillRect/>
          </a:stretch>
        </p:blipFill>
        <p:spPr>
          <a:xfrm>
            <a:off x="7352025" y="3699075"/>
            <a:ext cx="992600" cy="992600"/>
          </a:xfrm>
          <a:prstGeom prst="rect">
            <a:avLst/>
          </a:prstGeom>
          <a:noFill/>
          <a:ln>
            <a:noFill/>
          </a:ln>
        </p:spPr>
      </p:pic>
      <p:pic>
        <p:nvPicPr>
          <p:cNvPr id="475" name="Google Shape;475;p61" descr="Resultat d'imatges de vim" title="https://en.wikipedia.org/wiki/Vim_(text_editor)"/>
          <p:cNvPicPr preferRelativeResize="0"/>
          <p:nvPr/>
        </p:nvPicPr>
        <p:blipFill>
          <a:blip r:embed="rId6">
            <a:alphaModFix/>
          </a:blip>
          <a:stretch>
            <a:fillRect/>
          </a:stretch>
        </p:blipFill>
        <p:spPr>
          <a:xfrm>
            <a:off x="4685775" y="2859075"/>
            <a:ext cx="1170325" cy="1176650"/>
          </a:xfrm>
          <a:prstGeom prst="rect">
            <a:avLst/>
          </a:prstGeom>
          <a:noFill/>
          <a:ln>
            <a:noFill/>
          </a:ln>
        </p:spPr>
      </p:pic>
      <p:pic>
        <p:nvPicPr>
          <p:cNvPr id="476" name="Google Shape;476;p61" descr="Logo Sublime Text editor de Código"/>
          <p:cNvPicPr preferRelativeResize="0"/>
          <p:nvPr/>
        </p:nvPicPr>
        <p:blipFill>
          <a:blip r:embed="rId7">
            <a:alphaModFix/>
          </a:blip>
          <a:stretch>
            <a:fillRect/>
          </a:stretch>
        </p:blipFill>
        <p:spPr>
          <a:xfrm>
            <a:off x="4013430" y="1514175"/>
            <a:ext cx="1985150" cy="992600"/>
          </a:xfrm>
          <a:prstGeom prst="rect">
            <a:avLst/>
          </a:prstGeom>
          <a:noFill/>
          <a:ln>
            <a:noFill/>
          </a:ln>
        </p:spPr>
      </p:pic>
      <p:pic>
        <p:nvPicPr>
          <p:cNvPr id="477" name="Google Shape;477;p61" descr="Mejores IDEs para Python"/>
          <p:cNvPicPr preferRelativeResize="0"/>
          <p:nvPr/>
        </p:nvPicPr>
        <p:blipFill>
          <a:blip r:embed="rId8">
            <a:alphaModFix/>
          </a:blip>
          <a:stretch>
            <a:fillRect/>
          </a:stretch>
        </p:blipFill>
        <p:spPr>
          <a:xfrm>
            <a:off x="5492150" y="660250"/>
            <a:ext cx="720826" cy="7208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Què són els IDEs?</a:t>
            </a:r>
            <a:endParaRPr/>
          </a:p>
        </p:txBody>
      </p:sp>
      <p:sp>
        <p:nvSpPr>
          <p:cNvPr id="483" name="Google Shape;483;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IDE significa Integrated Development Environment</a:t>
            </a:r>
            <a:endParaRPr/>
          </a:p>
          <a:p>
            <a:pPr marL="0" lvl="0" indent="0" algn="l" rtl="0">
              <a:spcBef>
                <a:spcPts val="1600"/>
              </a:spcBef>
              <a:spcAft>
                <a:spcPts val="0"/>
              </a:spcAft>
              <a:buNone/>
            </a:pPr>
            <a:r>
              <a:rPr lang="ca"/>
              <a:t>A part de editar text ens permet (entre d’altres):</a:t>
            </a:r>
            <a:endParaRPr/>
          </a:p>
          <a:p>
            <a:pPr marL="457200" lvl="0" indent="-342900" algn="l" rtl="0">
              <a:spcBef>
                <a:spcPts val="1600"/>
              </a:spcBef>
              <a:spcAft>
                <a:spcPts val="0"/>
              </a:spcAft>
              <a:buSzPts val="1800"/>
              <a:buChar char="-"/>
            </a:pPr>
            <a:r>
              <a:rPr lang="ca"/>
              <a:t>executar codi</a:t>
            </a:r>
            <a:endParaRPr/>
          </a:p>
          <a:p>
            <a:pPr marL="457200" lvl="0" indent="-342900" algn="l" rtl="0">
              <a:spcBef>
                <a:spcPts val="0"/>
              </a:spcBef>
              <a:spcAft>
                <a:spcPts val="0"/>
              </a:spcAft>
              <a:buSzPts val="1800"/>
              <a:buChar char="-"/>
            </a:pPr>
            <a:r>
              <a:rPr lang="ca"/>
              <a:t>debugar codi</a:t>
            </a:r>
            <a:endParaRPr/>
          </a:p>
          <a:p>
            <a:pPr marL="457200" lvl="0" indent="-342900" algn="l" rtl="0">
              <a:spcBef>
                <a:spcPts val="0"/>
              </a:spcBef>
              <a:spcAft>
                <a:spcPts val="0"/>
              </a:spcAft>
              <a:buSzPts val="1800"/>
              <a:buChar char="-"/>
            </a:pPr>
            <a:r>
              <a:rPr lang="ca"/>
              <a:t>terminals remotes</a:t>
            </a:r>
            <a:endParaRPr/>
          </a:p>
          <a:p>
            <a:pPr marL="457200" lvl="0" indent="-342900" algn="l" rtl="0">
              <a:spcBef>
                <a:spcPts val="0"/>
              </a:spcBef>
              <a:spcAft>
                <a:spcPts val="0"/>
              </a:spcAft>
              <a:buSzPts val="1800"/>
              <a:buChar char="-"/>
            </a:pPr>
            <a:r>
              <a:rPr lang="ca"/>
              <a:t>ressaltat de sintaxis </a:t>
            </a:r>
            <a:endParaRPr/>
          </a:p>
          <a:p>
            <a:pPr marL="457200" lvl="0" indent="-342900" algn="l" rtl="0">
              <a:spcBef>
                <a:spcPts val="0"/>
              </a:spcBef>
              <a:spcAft>
                <a:spcPts val="0"/>
              </a:spcAft>
              <a:buSzPts val="1800"/>
              <a:buChar char="-"/>
            </a:pPr>
            <a:r>
              <a:rPr lang="ca"/>
              <a:t>control de versions</a:t>
            </a:r>
            <a:endParaRPr/>
          </a:p>
          <a:p>
            <a:pPr marL="457200" lvl="0" indent="-342900" algn="l" rtl="0">
              <a:spcBef>
                <a:spcPts val="0"/>
              </a:spcBef>
              <a:spcAft>
                <a:spcPts val="0"/>
              </a:spcAft>
              <a:buSzPts val="1800"/>
              <a:buChar char="-"/>
            </a:pPr>
            <a:r>
              <a:rPr lang="ca"/>
              <a:t>veure mètriques de rendiment</a:t>
            </a:r>
            <a:endParaRPr/>
          </a:p>
          <a:p>
            <a:pPr marL="457200" lvl="0" indent="-342900" algn="l" rtl="0">
              <a:spcBef>
                <a:spcPts val="0"/>
              </a:spcBef>
              <a:spcAft>
                <a:spcPts val="0"/>
              </a:spcAft>
              <a:buSzPts val="1800"/>
              <a:buChar char="-"/>
            </a:pPr>
            <a:r>
              <a:rPr lang="ca"/>
              <a:t>autocompletats</a:t>
            </a:r>
            <a:endParaRPr/>
          </a:p>
          <a:p>
            <a:pPr marL="457200" lvl="0" indent="-342900" algn="l" rtl="0">
              <a:spcBef>
                <a:spcPts val="0"/>
              </a:spcBef>
              <a:spcAft>
                <a:spcPts val="0"/>
              </a:spcAft>
              <a:buSzPts val="1800"/>
              <a:buChar char="-"/>
            </a:pPr>
            <a:r>
              <a:rPr lang="ca"/>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36000"/>
          </a:blip>
          <a:stretch>
            <a:fillRect/>
          </a:stretch>
        </p:blipFill>
        <p:spPr>
          <a:xfrm>
            <a:off x="2341002" y="927700"/>
            <a:ext cx="7200299" cy="3416399"/>
          </a:xfrm>
          <a:prstGeom prst="rect">
            <a:avLst/>
          </a:prstGeom>
          <a:noFill/>
          <a:ln>
            <a:noFill/>
          </a:ln>
        </p:spPr>
      </p:pic>
      <p:sp>
        <p:nvSpPr>
          <p:cNvPr id="103" name="Google Shape;10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AutoNum type="arabicPeriod"/>
            </a:pPr>
            <a:r>
              <a:rPr lang="ca"/>
              <a:t>Jupyter Notebook</a:t>
            </a:r>
            <a:endParaRPr/>
          </a:p>
        </p:txBody>
      </p:sp>
      <p:sp>
        <p:nvSpPr>
          <p:cNvPr id="104" name="Google Shape;104;p17"/>
          <p:cNvSpPr txBox="1">
            <a:spLocks noGrp="1"/>
          </p:cNvSpPr>
          <p:nvPr>
            <p:ph type="body" idx="1"/>
          </p:nvPr>
        </p:nvSpPr>
        <p:spPr>
          <a:xfrm>
            <a:off x="311700" y="1152475"/>
            <a:ext cx="36084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457200" lvl="0" indent="-342900" algn="l" rtl="0">
              <a:spcBef>
                <a:spcPts val="1000"/>
              </a:spcBef>
              <a:spcAft>
                <a:spcPts val="0"/>
              </a:spcAft>
              <a:buSzPts val="1800"/>
              <a:buChar char="●"/>
            </a:pPr>
            <a:r>
              <a:rPr lang="ca"/>
              <a:t>Què és?</a:t>
            </a:r>
            <a:endParaRPr/>
          </a:p>
          <a:p>
            <a:pPr marL="457200" lvl="0" indent="-342900" algn="l" rtl="0">
              <a:spcBef>
                <a:spcPts val="1000"/>
              </a:spcBef>
              <a:spcAft>
                <a:spcPts val="0"/>
              </a:spcAft>
              <a:buSzPts val="1800"/>
              <a:buChar char="●"/>
            </a:pPr>
            <a:r>
              <a:rPr lang="ca"/>
              <a:t>Com s’instal·la?</a:t>
            </a:r>
            <a:endParaRPr/>
          </a:p>
          <a:p>
            <a:pPr marL="457200" lvl="0" indent="-342900" algn="l" rtl="0">
              <a:spcBef>
                <a:spcPts val="1000"/>
              </a:spcBef>
              <a:spcAft>
                <a:spcPts val="0"/>
              </a:spcAft>
              <a:buSzPts val="1800"/>
              <a:buChar char="●"/>
            </a:pPr>
            <a:r>
              <a:rPr lang="ca"/>
              <a:t>Com s’utilitza?</a:t>
            </a:r>
            <a:endParaRPr/>
          </a:p>
          <a:p>
            <a:pPr marL="457200" lvl="0" indent="-342900" algn="l" rtl="0">
              <a:spcBef>
                <a:spcPts val="1000"/>
              </a:spcBef>
              <a:spcAft>
                <a:spcPts val="0"/>
              </a:spcAft>
              <a:buSzPts val="1800"/>
              <a:buChar char="●"/>
            </a:pPr>
            <a:r>
              <a:rPr lang="ca"/>
              <a:t>Com funciona internament?</a:t>
            </a:r>
            <a:endParaRPr/>
          </a:p>
          <a:p>
            <a:pPr marL="457200" lvl="0" indent="-342900" algn="l" rtl="0">
              <a:spcBef>
                <a:spcPts val="1000"/>
              </a:spcBef>
              <a:spcAft>
                <a:spcPts val="0"/>
              </a:spcAft>
              <a:buSzPts val="1800"/>
              <a:buChar char="●"/>
            </a:pPr>
            <a:r>
              <a:rPr lang="ca"/>
              <a:t>Gràfiques i Widgets</a:t>
            </a:r>
            <a:endParaRPr/>
          </a:p>
          <a:p>
            <a:pPr marL="457200" lvl="0" indent="-342900" algn="l" rtl="0">
              <a:spcBef>
                <a:spcPts val="1000"/>
              </a:spcBef>
              <a:spcAft>
                <a:spcPts val="1000"/>
              </a:spcAft>
              <a:buSzPts val="1800"/>
              <a:buChar char="●"/>
            </a:pPr>
            <a:r>
              <a:rPr lang="ca"/>
              <a:t>Exemples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3" descr="Spyder IDE"/>
          <p:cNvPicPr preferRelativeResize="0"/>
          <p:nvPr/>
        </p:nvPicPr>
        <p:blipFill>
          <a:blip r:embed="rId3">
            <a:alphaModFix/>
          </a:blip>
          <a:stretch>
            <a:fillRect/>
          </a:stretch>
        </p:blipFill>
        <p:spPr>
          <a:xfrm>
            <a:off x="1075314" y="0"/>
            <a:ext cx="7200000" cy="4356000"/>
          </a:xfrm>
          <a:prstGeom prst="rect">
            <a:avLst/>
          </a:prstGeom>
          <a:noFill/>
          <a:ln>
            <a:noFill/>
          </a:ln>
        </p:spPr>
      </p:pic>
      <p:sp>
        <p:nvSpPr>
          <p:cNvPr id="489" name="Google Shape;489;p63"/>
          <p:cNvSpPr txBox="1">
            <a:spLocks noGrp="1"/>
          </p:cNvSpPr>
          <p:nvPr>
            <p:ph type="body" idx="1"/>
          </p:nvPr>
        </p:nvSpPr>
        <p:spPr>
          <a:xfrm>
            <a:off x="123800" y="4352800"/>
            <a:ext cx="1739400" cy="608100"/>
          </a:xfrm>
          <a:prstGeom prst="rect">
            <a:avLst/>
          </a:prstGeom>
          <a:solidFill>
            <a:srgbClr val="434343">
              <a:alpha val="7654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ca" sz="2800">
                <a:solidFill>
                  <a:srgbClr val="FFFFFF"/>
                </a:solidFill>
              </a:rPr>
              <a:t>Spyder</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64"/>
          <p:cNvPicPr preferRelativeResize="0"/>
          <p:nvPr/>
        </p:nvPicPr>
        <p:blipFill>
          <a:blip r:embed="rId3">
            <a:alphaModFix/>
          </a:blip>
          <a:stretch>
            <a:fillRect/>
          </a:stretch>
        </p:blipFill>
        <p:spPr>
          <a:xfrm>
            <a:off x="971999" y="0"/>
            <a:ext cx="7200000" cy="4194001"/>
          </a:xfrm>
          <a:prstGeom prst="rect">
            <a:avLst/>
          </a:prstGeom>
          <a:noFill/>
          <a:ln>
            <a:noFill/>
          </a:ln>
        </p:spPr>
      </p:pic>
      <p:sp>
        <p:nvSpPr>
          <p:cNvPr id="495" name="Google Shape;495;p64"/>
          <p:cNvSpPr txBox="1">
            <a:spLocks noGrp="1"/>
          </p:cNvSpPr>
          <p:nvPr>
            <p:ph type="body" idx="1"/>
          </p:nvPr>
        </p:nvSpPr>
        <p:spPr>
          <a:xfrm>
            <a:off x="123800" y="4352800"/>
            <a:ext cx="1739400" cy="608100"/>
          </a:xfrm>
          <a:prstGeom prst="rect">
            <a:avLst/>
          </a:prstGeom>
          <a:solidFill>
            <a:srgbClr val="434343">
              <a:alpha val="7654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ca" sz="2800">
                <a:solidFill>
                  <a:srgbClr val="FFFFFF"/>
                </a:solidFill>
              </a:rPr>
              <a:t>PyCharm</a:t>
            </a:r>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65"/>
          <p:cNvPicPr preferRelativeResize="0"/>
          <p:nvPr/>
        </p:nvPicPr>
        <p:blipFill>
          <a:blip r:embed="rId3">
            <a:alphaModFix/>
          </a:blip>
          <a:stretch>
            <a:fillRect/>
          </a:stretch>
        </p:blipFill>
        <p:spPr>
          <a:xfrm>
            <a:off x="971994" y="0"/>
            <a:ext cx="7200001" cy="4571999"/>
          </a:xfrm>
          <a:prstGeom prst="rect">
            <a:avLst/>
          </a:prstGeom>
          <a:noFill/>
          <a:ln>
            <a:noFill/>
          </a:ln>
        </p:spPr>
      </p:pic>
      <p:sp>
        <p:nvSpPr>
          <p:cNvPr id="501" name="Google Shape;501;p65"/>
          <p:cNvSpPr txBox="1">
            <a:spLocks noGrp="1"/>
          </p:cNvSpPr>
          <p:nvPr>
            <p:ph type="body" idx="1"/>
          </p:nvPr>
        </p:nvSpPr>
        <p:spPr>
          <a:xfrm>
            <a:off x="123800" y="4352800"/>
            <a:ext cx="4174200" cy="608100"/>
          </a:xfrm>
          <a:prstGeom prst="rect">
            <a:avLst/>
          </a:prstGeom>
          <a:solidFill>
            <a:srgbClr val="434343">
              <a:alpha val="7654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ca" sz="2800">
                <a:solidFill>
                  <a:srgbClr val="FFFFFF"/>
                </a:solidFill>
              </a:rPr>
              <a:t>Visual Studio Code</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3. Libs</a:t>
            </a:r>
            <a:endParaRPr/>
          </a:p>
        </p:txBody>
      </p:sp>
      <p:sp>
        <p:nvSpPr>
          <p:cNvPr id="507" name="Google Shape;507;p66"/>
          <p:cNvSpPr txBox="1">
            <a:spLocks noGrp="1"/>
          </p:cNvSpPr>
          <p:nvPr>
            <p:ph type="body" idx="1"/>
          </p:nvPr>
        </p:nvSpPr>
        <p:spPr>
          <a:xfrm>
            <a:off x="311700" y="1152475"/>
            <a:ext cx="3608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1000"/>
              </a:spcBef>
              <a:spcAft>
                <a:spcPts val="0"/>
              </a:spcAft>
              <a:buSzPts val="1800"/>
              <a:buChar char="●"/>
            </a:pPr>
            <a:r>
              <a:rPr lang="ca"/>
              <a:t>Llibreries</a:t>
            </a:r>
            <a:endParaRPr/>
          </a:p>
          <a:p>
            <a:pPr marL="0" lvl="0" indent="0" algn="l" rtl="0">
              <a:spcBef>
                <a:spcPts val="1000"/>
              </a:spcBef>
              <a:spcAft>
                <a:spcPts val="0"/>
              </a:spcAft>
              <a:buNone/>
            </a:pPr>
            <a:endParaRPr/>
          </a:p>
          <a:p>
            <a:pPr marL="457200" lvl="0" indent="-342900" algn="l" rtl="0">
              <a:spcBef>
                <a:spcPts val="1000"/>
              </a:spcBef>
              <a:spcAft>
                <a:spcPts val="1000"/>
              </a:spcAft>
              <a:buSzPts val="1800"/>
              <a:buChar char="●"/>
            </a:pPr>
            <a:r>
              <a:rPr lang="ca"/>
              <a:t>Exemples d’ús</a:t>
            </a:r>
            <a:endParaRPr/>
          </a:p>
        </p:txBody>
      </p:sp>
      <p:pic>
        <p:nvPicPr>
          <p:cNvPr id="508" name="Google Shape;508;p66" descr="Scikit-learn - Wikipedia, la enciclopedia libre"/>
          <p:cNvPicPr preferRelativeResize="0"/>
          <p:nvPr/>
        </p:nvPicPr>
        <p:blipFill>
          <a:blip r:embed="rId3">
            <a:alphaModFix/>
          </a:blip>
          <a:stretch>
            <a:fillRect/>
          </a:stretch>
        </p:blipFill>
        <p:spPr>
          <a:xfrm>
            <a:off x="7173696" y="2246850"/>
            <a:ext cx="1448880" cy="780274"/>
          </a:xfrm>
          <a:prstGeom prst="rect">
            <a:avLst/>
          </a:prstGeom>
          <a:noFill/>
          <a:ln>
            <a:noFill/>
          </a:ln>
        </p:spPr>
      </p:pic>
      <p:pic>
        <p:nvPicPr>
          <p:cNvPr id="509" name="Google Shape;509;p66" descr="@numpy"/>
          <p:cNvPicPr preferRelativeResize="0"/>
          <p:nvPr/>
        </p:nvPicPr>
        <p:blipFill>
          <a:blip r:embed="rId4">
            <a:alphaModFix/>
          </a:blip>
          <a:stretch>
            <a:fillRect/>
          </a:stretch>
        </p:blipFill>
        <p:spPr>
          <a:xfrm>
            <a:off x="5630175" y="2290559"/>
            <a:ext cx="692850" cy="692850"/>
          </a:xfrm>
          <a:prstGeom prst="rect">
            <a:avLst/>
          </a:prstGeom>
          <a:noFill/>
          <a:ln>
            <a:noFill/>
          </a:ln>
        </p:spPr>
      </p:pic>
      <p:pic>
        <p:nvPicPr>
          <p:cNvPr id="510" name="Google Shape;510;p66"/>
          <p:cNvPicPr preferRelativeResize="0"/>
          <p:nvPr/>
        </p:nvPicPr>
        <p:blipFill>
          <a:blip r:embed="rId5">
            <a:alphaModFix/>
          </a:blip>
          <a:stretch>
            <a:fillRect/>
          </a:stretch>
        </p:blipFill>
        <p:spPr>
          <a:xfrm>
            <a:off x="4510375" y="404399"/>
            <a:ext cx="3986951" cy="1584100"/>
          </a:xfrm>
          <a:prstGeom prst="rect">
            <a:avLst/>
          </a:prstGeom>
          <a:noFill/>
          <a:ln>
            <a:noFill/>
          </a:ln>
        </p:spPr>
      </p:pic>
      <p:pic>
        <p:nvPicPr>
          <p:cNvPr id="511" name="Google Shape;511;p66"/>
          <p:cNvPicPr preferRelativeResize="0"/>
          <p:nvPr/>
        </p:nvPicPr>
        <p:blipFill>
          <a:blip r:embed="rId6">
            <a:alphaModFix/>
          </a:blip>
          <a:stretch>
            <a:fillRect/>
          </a:stretch>
        </p:blipFill>
        <p:spPr>
          <a:xfrm>
            <a:off x="3587100" y="3027113"/>
            <a:ext cx="1314462" cy="1314462"/>
          </a:xfrm>
          <a:prstGeom prst="rect">
            <a:avLst/>
          </a:prstGeom>
          <a:noFill/>
          <a:ln>
            <a:noFill/>
          </a:ln>
        </p:spPr>
      </p:pic>
      <p:pic>
        <p:nvPicPr>
          <p:cNvPr id="512" name="Google Shape;512;p66"/>
          <p:cNvPicPr preferRelativeResize="0"/>
          <p:nvPr/>
        </p:nvPicPr>
        <p:blipFill>
          <a:blip r:embed="rId7">
            <a:alphaModFix/>
          </a:blip>
          <a:stretch>
            <a:fillRect/>
          </a:stretch>
        </p:blipFill>
        <p:spPr>
          <a:xfrm>
            <a:off x="5553559" y="4371975"/>
            <a:ext cx="1419920" cy="572700"/>
          </a:xfrm>
          <a:prstGeom prst="rect">
            <a:avLst/>
          </a:prstGeom>
          <a:noFill/>
          <a:ln>
            <a:noFill/>
          </a:ln>
        </p:spPr>
      </p:pic>
      <p:pic>
        <p:nvPicPr>
          <p:cNvPr id="513" name="Google Shape;513;p66" descr="Matplotlib logo — Matplotlib 3.1.0 documentation"/>
          <p:cNvPicPr preferRelativeResize="0"/>
          <p:nvPr/>
        </p:nvPicPr>
        <p:blipFill>
          <a:blip r:embed="rId8">
            <a:alphaModFix/>
          </a:blip>
          <a:stretch>
            <a:fillRect/>
          </a:stretch>
        </p:blipFill>
        <p:spPr>
          <a:xfrm>
            <a:off x="6863881" y="3820450"/>
            <a:ext cx="2187250" cy="437450"/>
          </a:xfrm>
          <a:prstGeom prst="rect">
            <a:avLst/>
          </a:prstGeom>
          <a:noFill/>
          <a:ln>
            <a:noFill/>
          </a:ln>
        </p:spPr>
      </p:pic>
      <p:pic>
        <p:nvPicPr>
          <p:cNvPr id="514" name="Google Shape;514;p66"/>
          <p:cNvPicPr preferRelativeResize="0"/>
          <p:nvPr/>
        </p:nvPicPr>
        <p:blipFill>
          <a:blip r:embed="rId9">
            <a:alphaModFix/>
          </a:blip>
          <a:stretch>
            <a:fillRect/>
          </a:stretch>
        </p:blipFill>
        <p:spPr>
          <a:xfrm>
            <a:off x="5774675" y="3555575"/>
            <a:ext cx="622175" cy="622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Què és SciPy?</a:t>
            </a:r>
            <a:endParaRPr/>
          </a:p>
        </p:txBody>
      </p:sp>
      <p:sp>
        <p:nvSpPr>
          <p:cNvPr id="520" name="Google Shape;520;p67"/>
          <p:cNvSpPr txBox="1">
            <a:spLocks noGrp="1"/>
          </p:cNvSpPr>
          <p:nvPr>
            <p:ph type="body" idx="1"/>
          </p:nvPr>
        </p:nvSpPr>
        <p:spPr>
          <a:xfrm>
            <a:off x="311700" y="1152475"/>
            <a:ext cx="8520600" cy="30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SciPy (pronunciat "Sigh Pie") és un ecosistema de programari de codi obert basat en Python per a matemàtiques, ciències i enginyeria. </a:t>
            </a:r>
            <a:endParaRPr/>
          </a:p>
          <a:p>
            <a:pPr marL="0" lvl="0" indent="0" algn="l" rtl="0">
              <a:spcBef>
                <a:spcPts val="1600"/>
              </a:spcBef>
              <a:spcAft>
                <a:spcPts val="0"/>
              </a:spcAft>
              <a:buNone/>
            </a:pPr>
            <a:r>
              <a:rPr lang="ca"/>
              <a:t>Conté en el core: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ca"/>
              <a:t>Però també existeixen add-ons (3rd-party), anomenats SciKits (SciPy Toolkits).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521" name="Google Shape;521;p67" descr="pandas badge"/>
          <p:cNvPicPr preferRelativeResize="0"/>
          <p:nvPr/>
        </p:nvPicPr>
        <p:blipFill>
          <a:blip r:embed="rId3">
            <a:alphaModFix/>
          </a:blip>
          <a:stretch>
            <a:fillRect/>
          </a:stretch>
        </p:blipFill>
        <p:spPr>
          <a:xfrm>
            <a:off x="7961850" y="4689450"/>
            <a:ext cx="1047750" cy="352425"/>
          </a:xfrm>
          <a:prstGeom prst="rect">
            <a:avLst/>
          </a:prstGeom>
          <a:noFill/>
          <a:ln>
            <a:noFill/>
          </a:ln>
        </p:spPr>
      </p:pic>
      <p:sp>
        <p:nvSpPr>
          <p:cNvPr id="522" name="Google Shape;522;p67"/>
          <p:cNvSpPr txBox="1"/>
          <p:nvPr/>
        </p:nvSpPr>
        <p:spPr>
          <a:xfrm>
            <a:off x="7962000" y="4501550"/>
            <a:ext cx="1047900" cy="18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ca" sz="800">
                <a:solidFill>
                  <a:srgbClr val="666666"/>
                </a:solidFill>
              </a:rPr>
              <a:t>sponsored by</a:t>
            </a:r>
            <a:endParaRPr sz="800">
              <a:solidFill>
                <a:srgbClr val="666666"/>
              </a:solidFill>
            </a:endParaRPr>
          </a:p>
        </p:txBody>
      </p:sp>
      <p:pic>
        <p:nvPicPr>
          <p:cNvPr id="523" name="Google Shape;523;p67" descr="Scikit-learn - Wikipedia, la enciclopedia libre"/>
          <p:cNvPicPr preferRelativeResize="0"/>
          <p:nvPr/>
        </p:nvPicPr>
        <p:blipFill>
          <a:blip r:embed="rId4">
            <a:alphaModFix/>
          </a:blip>
          <a:stretch>
            <a:fillRect/>
          </a:stretch>
        </p:blipFill>
        <p:spPr>
          <a:xfrm>
            <a:off x="1497117" y="4052075"/>
            <a:ext cx="916649" cy="493645"/>
          </a:xfrm>
          <a:prstGeom prst="rect">
            <a:avLst/>
          </a:prstGeom>
          <a:noFill/>
          <a:ln>
            <a:noFill/>
          </a:ln>
        </p:spPr>
      </p:pic>
      <p:pic>
        <p:nvPicPr>
          <p:cNvPr id="524" name="Google Shape;524;p67" descr="@numpy"/>
          <p:cNvPicPr preferRelativeResize="0"/>
          <p:nvPr/>
        </p:nvPicPr>
        <p:blipFill>
          <a:blip r:embed="rId5">
            <a:alphaModFix/>
          </a:blip>
          <a:stretch>
            <a:fillRect/>
          </a:stretch>
        </p:blipFill>
        <p:spPr>
          <a:xfrm>
            <a:off x="2634334" y="2060713"/>
            <a:ext cx="667820" cy="667821"/>
          </a:xfrm>
          <a:prstGeom prst="rect">
            <a:avLst/>
          </a:prstGeom>
          <a:noFill/>
          <a:ln>
            <a:noFill/>
          </a:ln>
        </p:spPr>
      </p:pic>
      <p:pic>
        <p:nvPicPr>
          <p:cNvPr id="525" name="Google Shape;525;p67"/>
          <p:cNvPicPr preferRelativeResize="0"/>
          <p:nvPr/>
        </p:nvPicPr>
        <p:blipFill>
          <a:blip r:embed="rId6">
            <a:alphaModFix/>
          </a:blip>
          <a:stretch>
            <a:fillRect/>
          </a:stretch>
        </p:blipFill>
        <p:spPr>
          <a:xfrm>
            <a:off x="2634336" y="2746523"/>
            <a:ext cx="1419888" cy="572700"/>
          </a:xfrm>
          <a:prstGeom prst="rect">
            <a:avLst/>
          </a:prstGeom>
          <a:noFill/>
          <a:ln>
            <a:noFill/>
          </a:ln>
        </p:spPr>
      </p:pic>
      <p:pic>
        <p:nvPicPr>
          <p:cNvPr id="526" name="Google Shape;526;p67" descr="Matplotlib logo — Matplotlib 3.1.0 documentation"/>
          <p:cNvPicPr preferRelativeResize="0"/>
          <p:nvPr/>
        </p:nvPicPr>
        <p:blipFill>
          <a:blip r:embed="rId7">
            <a:alphaModFix/>
          </a:blip>
          <a:stretch>
            <a:fillRect/>
          </a:stretch>
        </p:blipFill>
        <p:spPr>
          <a:xfrm>
            <a:off x="5279262" y="2841585"/>
            <a:ext cx="1535196" cy="307040"/>
          </a:xfrm>
          <a:prstGeom prst="rect">
            <a:avLst/>
          </a:prstGeom>
          <a:noFill/>
          <a:ln>
            <a:noFill/>
          </a:ln>
        </p:spPr>
      </p:pic>
      <p:pic>
        <p:nvPicPr>
          <p:cNvPr id="527" name="Google Shape;527;p67"/>
          <p:cNvPicPr preferRelativeResize="0"/>
          <p:nvPr/>
        </p:nvPicPr>
        <p:blipFill>
          <a:blip r:embed="rId8">
            <a:alphaModFix/>
          </a:blip>
          <a:stretch>
            <a:fillRect/>
          </a:stretch>
        </p:blipFill>
        <p:spPr>
          <a:xfrm>
            <a:off x="4472716" y="2089825"/>
            <a:ext cx="609600" cy="609600"/>
          </a:xfrm>
          <a:prstGeom prst="rect">
            <a:avLst/>
          </a:prstGeom>
          <a:noFill/>
          <a:ln>
            <a:noFill/>
          </a:ln>
        </p:spPr>
      </p:pic>
      <p:pic>
        <p:nvPicPr>
          <p:cNvPr id="528" name="Google Shape;528;p67"/>
          <p:cNvPicPr preferRelativeResize="0"/>
          <p:nvPr/>
        </p:nvPicPr>
        <p:blipFill>
          <a:blip r:embed="rId9">
            <a:alphaModFix/>
          </a:blip>
          <a:stretch>
            <a:fillRect/>
          </a:stretch>
        </p:blipFill>
        <p:spPr>
          <a:xfrm>
            <a:off x="6106538" y="2100500"/>
            <a:ext cx="609600" cy="609600"/>
          </a:xfrm>
          <a:prstGeom prst="rect">
            <a:avLst/>
          </a:prstGeom>
          <a:noFill/>
          <a:ln>
            <a:noFill/>
          </a:ln>
        </p:spPr>
      </p:pic>
      <p:pic>
        <p:nvPicPr>
          <p:cNvPr id="529" name="Google Shape;529;p67"/>
          <p:cNvPicPr preferRelativeResize="0"/>
          <p:nvPr/>
        </p:nvPicPr>
        <p:blipFill>
          <a:blip r:embed="rId10">
            <a:alphaModFix/>
          </a:blip>
          <a:stretch>
            <a:fillRect/>
          </a:stretch>
        </p:blipFill>
        <p:spPr>
          <a:xfrm>
            <a:off x="4386013" y="2690300"/>
            <a:ext cx="609600" cy="609600"/>
          </a:xfrm>
          <a:prstGeom prst="rect">
            <a:avLst/>
          </a:prstGeom>
          <a:noFill/>
          <a:ln>
            <a:noFill/>
          </a:ln>
        </p:spPr>
      </p:pic>
      <p:pic>
        <p:nvPicPr>
          <p:cNvPr id="530" name="Google Shape;530;p67"/>
          <p:cNvPicPr preferRelativeResize="0"/>
          <p:nvPr/>
        </p:nvPicPr>
        <p:blipFill>
          <a:blip r:embed="rId11">
            <a:alphaModFix/>
          </a:blip>
          <a:stretch>
            <a:fillRect/>
          </a:stretch>
        </p:blipFill>
        <p:spPr>
          <a:xfrm>
            <a:off x="2708275" y="3964990"/>
            <a:ext cx="1272000" cy="667800"/>
          </a:xfrm>
          <a:prstGeom prst="rect">
            <a:avLst/>
          </a:prstGeom>
          <a:noFill/>
          <a:ln>
            <a:noFill/>
          </a:ln>
        </p:spPr>
      </p:pic>
      <p:pic>
        <p:nvPicPr>
          <p:cNvPr id="531" name="Google Shape;531;p67" descr="GitHub - scikit-multilearn/scikit-multilearn: A scikit-learn based module  for multi-label et. al. classification"/>
          <p:cNvPicPr preferRelativeResize="0"/>
          <p:nvPr/>
        </p:nvPicPr>
        <p:blipFill>
          <a:blip r:embed="rId12">
            <a:alphaModFix/>
          </a:blip>
          <a:stretch>
            <a:fillRect/>
          </a:stretch>
        </p:blipFill>
        <p:spPr>
          <a:xfrm>
            <a:off x="5246725" y="4052075"/>
            <a:ext cx="667825" cy="667825"/>
          </a:xfrm>
          <a:prstGeom prst="rect">
            <a:avLst/>
          </a:prstGeom>
          <a:noFill/>
          <a:ln>
            <a:noFill/>
          </a:ln>
        </p:spPr>
      </p:pic>
      <p:pic>
        <p:nvPicPr>
          <p:cNvPr id="532" name="Google Shape;532;p67"/>
          <p:cNvPicPr preferRelativeResize="0"/>
          <p:nvPr/>
        </p:nvPicPr>
        <p:blipFill>
          <a:blip r:embed="rId13">
            <a:alphaModFix/>
          </a:blip>
          <a:stretch>
            <a:fillRect/>
          </a:stretch>
        </p:blipFill>
        <p:spPr>
          <a:xfrm>
            <a:off x="6137275" y="4204846"/>
            <a:ext cx="677180" cy="188100"/>
          </a:xfrm>
          <a:prstGeom prst="rect">
            <a:avLst/>
          </a:prstGeom>
          <a:noFill/>
          <a:ln>
            <a:noFill/>
          </a:ln>
        </p:spPr>
      </p:pic>
      <p:pic>
        <p:nvPicPr>
          <p:cNvPr id="533" name="Google Shape;533;p67"/>
          <p:cNvPicPr preferRelativeResize="0"/>
          <p:nvPr/>
        </p:nvPicPr>
        <p:blipFill>
          <a:blip r:embed="rId14">
            <a:alphaModFix/>
          </a:blip>
          <a:stretch>
            <a:fillRect/>
          </a:stretch>
        </p:blipFill>
        <p:spPr>
          <a:xfrm>
            <a:off x="4386025" y="4139162"/>
            <a:ext cx="526445" cy="493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Història SciPy</a:t>
            </a:r>
            <a:endParaRPr/>
          </a:p>
        </p:txBody>
      </p:sp>
      <p:grpSp>
        <p:nvGrpSpPr>
          <p:cNvPr id="539" name="Google Shape;539;p68"/>
          <p:cNvGrpSpPr/>
          <p:nvPr/>
        </p:nvGrpSpPr>
        <p:grpSpPr>
          <a:xfrm>
            <a:off x="5123329" y="2807191"/>
            <a:ext cx="2128623" cy="786589"/>
            <a:chOff x="4679079" y="2800065"/>
            <a:chExt cx="2128623" cy="786589"/>
          </a:xfrm>
        </p:grpSpPr>
        <p:sp>
          <p:nvSpPr>
            <p:cNvPr id="540" name="Google Shape;540;p68"/>
            <p:cNvSpPr/>
            <p:nvPr/>
          </p:nvSpPr>
          <p:spPr>
            <a:xfrm>
              <a:off x="4849302" y="3079475"/>
              <a:ext cx="1958400" cy="1335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68"/>
            <p:cNvGrpSpPr/>
            <p:nvPr/>
          </p:nvGrpSpPr>
          <p:grpSpPr>
            <a:xfrm>
              <a:off x="4679079" y="2800065"/>
              <a:ext cx="692700" cy="786589"/>
              <a:chOff x="4679079" y="2800065"/>
              <a:chExt cx="692700" cy="786589"/>
            </a:xfrm>
          </p:grpSpPr>
          <p:grpSp>
            <p:nvGrpSpPr>
              <p:cNvPr id="542" name="Google Shape;542;p68"/>
              <p:cNvGrpSpPr/>
              <p:nvPr/>
            </p:nvGrpSpPr>
            <p:grpSpPr>
              <a:xfrm>
                <a:off x="4808316" y="2800065"/>
                <a:ext cx="92400" cy="411825"/>
                <a:chOff x="845575" y="2563700"/>
                <a:chExt cx="92400" cy="411825"/>
              </a:xfrm>
            </p:grpSpPr>
            <p:cxnSp>
              <p:nvCxnSpPr>
                <p:cNvPr id="543" name="Google Shape;543;p6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544" name="Google Shape;544;p6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68"/>
              <p:cNvSpPr txBox="1"/>
              <p:nvPr/>
            </p:nvSpPr>
            <p:spPr>
              <a:xfrm>
                <a:off x="4679079" y="3215253"/>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2003</a:t>
                </a:r>
                <a:endParaRPr sz="1200" b="1">
                  <a:latin typeface="Roboto"/>
                  <a:ea typeface="Roboto"/>
                  <a:cs typeface="Roboto"/>
                  <a:sym typeface="Roboto"/>
                </a:endParaRPr>
              </a:p>
            </p:txBody>
          </p:sp>
        </p:grpSp>
      </p:grpSp>
      <p:grpSp>
        <p:nvGrpSpPr>
          <p:cNvPr id="546" name="Google Shape;546;p68"/>
          <p:cNvGrpSpPr/>
          <p:nvPr/>
        </p:nvGrpSpPr>
        <p:grpSpPr>
          <a:xfrm>
            <a:off x="7108660" y="2709722"/>
            <a:ext cx="2035340" cy="1854453"/>
            <a:chOff x="6664410" y="2702596"/>
            <a:chExt cx="2035340" cy="1854453"/>
          </a:xfrm>
        </p:grpSpPr>
        <p:sp>
          <p:nvSpPr>
            <p:cNvPr id="547" name="Google Shape;547;p68"/>
            <p:cNvSpPr/>
            <p:nvPr/>
          </p:nvSpPr>
          <p:spPr>
            <a:xfrm>
              <a:off x="6807650" y="3079474"/>
              <a:ext cx="1892100" cy="133500"/>
            </a:xfrm>
            <a:prstGeom prst="rect">
              <a:avLst/>
            </a:prstGeom>
            <a:solidFill>
              <a:srgbClr val="8C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68"/>
            <p:cNvGrpSpPr/>
            <p:nvPr/>
          </p:nvGrpSpPr>
          <p:grpSpPr>
            <a:xfrm>
              <a:off x="6664410" y="2702596"/>
              <a:ext cx="1948265" cy="1854453"/>
              <a:chOff x="6664410" y="2702596"/>
              <a:chExt cx="1948265" cy="1854453"/>
            </a:xfrm>
          </p:grpSpPr>
          <p:grpSp>
            <p:nvGrpSpPr>
              <p:cNvPr id="549" name="Google Shape;549;p68"/>
              <p:cNvGrpSpPr/>
              <p:nvPr/>
            </p:nvGrpSpPr>
            <p:grpSpPr>
              <a:xfrm rot="10800000">
                <a:off x="6760035" y="3079467"/>
                <a:ext cx="92400" cy="411825"/>
                <a:chOff x="2070100" y="2563700"/>
                <a:chExt cx="92400" cy="411825"/>
              </a:xfrm>
            </p:grpSpPr>
            <p:cxnSp>
              <p:nvCxnSpPr>
                <p:cNvPr id="550" name="Google Shape;550;p68"/>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551" name="Google Shape;551;p68"/>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68"/>
              <p:cNvSpPr txBox="1"/>
              <p:nvPr/>
            </p:nvSpPr>
            <p:spPr>
              <a:xfrm>
                <a:off x="6664410"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2004</a:t>
                </a:r>
                <a:endParaRPr sz="1200" b="1">
                  <a:latin typeface="Roboto"/>
                  <a:ea typeface="Roboto"/>
                  <a:cs typeface="Roboto"/>
                  <a:sym typeface="Roboto"/>
                </a:endParaRPr>
              </a:p>
            </p:txBody>
          </p:sp>
          <p:sp>
            <p:nvSpPr>
              <p:cNvPr id="553" name="Google Shape;553;p68"/>
              <p:cNvSpPr txBox="1"/>
              <p:nvPr/>
            </p:nvSpPr>
            <p:spPr>
              <a:xfrm>
                <a:off x="6676775" y="3494449"/>
                <a:ext cx="1935900" cy="10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grpSp>
      <p:grpSp>
        <p:nvGrpSpPr>
          <p:cNvPr id="554" name="Google Shape;554;p68"/>
          <p:cNvGrpSpPr/>
          <p:nvPr/>
        </p:nvGrpSpPr>
        <p:grpSpPr>
          <a:xfrm>
            <a:off x="483041" y="1864925"/>
            <a:ext cx="3157909" cy="1728864"/>
            <a:chOff x="495991" y="1857799"/>
            <a:chExt cx="3157909" cy="1728864"/>
          </a:xfrm>
        </p:grpSpPr>
        <p:sp>
          <p:nvSpPr>
            <p:cNvPr id="555" name="Google Shape;555;p68"/>
            <p:cNvSpPr/>
            <p:nvPr/>
          </p:nvSpPr>
          <p:spPr>
            <a:xfrm>
              <a:off x="932600" y="3079474"/>
              <a:ext cx="2721300" cy="1335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68"/>
            <p:cNvGrpSpPr/>
            <p:nvPr/>
          </p:nvGrpSpPr>
          <p:grpSpPr>
            <a:xfrm>
              <a:off x="495991" y="1857799"/>
              <a:ext cx="3048434" cy="1728864"/>
              <a:chOff x="495991" y="1857799"/>
              <a:chExt cx="3048434" cy="1728864"/>
            </a:xfrm>
          </p:grpSpPr>
          <p:sp>
            <p:nvSpPr>
              <p:cNvPr id="557" name="Google Shape;557;p68"/>
              <p:cNvSpPr txBox="1"/>
              <p:nvPr/>
            </p:nvSpPr>
            <p:spPr>
              <a:xfrm>
                <a:off x="495991" y="3215263"/>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2001</a:t>
                </a:r>
                <a:endParaRPr sz="1200" b="1">
                  <a:latin typeface="Roboto"/>
                  <a:ea typeface="Roboto"/>
                  <a:cs typeface="Roboto"/>
                  <a:sym typeface="Roboto"/>
                </a:endParaRPr>
              </a:p>
            </p:txBody>
          </p:sp>
          <p:grpSp>
            <p:nvGrpSpPr>
              <p:cNvPr id="558" name="Google Shape;558;p68"/>
              <p:cNvGrpSpPr/>
              <p:nvPr/>
            </p:nvGrpSpPr>
            <p:grpSpPr>
              <a:xfrm>
                <a:off x="881025" y="2800065"/>
                <a:ext cx="92400" cy="411825"/>
                <a:chOff x="845575" y="2563700"/>
                <a:chExt cx="92400" cy="411825"/>
              </a:xfrm>
            </p:grpSpPr>
            <p:cxnSp>
              <p:nvCxnSpPr>
                <p:cNvPr id="559" name="Google Shape;559;p6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560" name="Google Shape;560;p6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68"/>
              <p:cNvSpPr txBox="1"/>
              <p:nvPr/>
            </p:nvSpPr>
            <p:spPr>
              <a:xfrm>
                <a:off x="823125" y="1857799"/>
                <a:ext cx="27213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grpSp>
      <p:grpSp>
        <p:nvGrpSpPr>
          <p:cNvPr id="562" name="Google Shape;562;p68"/>
          <p:cNvGrpSpPr/>
          <p:nvPr/>
        </p:nvGrpSpPr>
        <p:grpSpPr>
          <a:xfrm>
            <a:off x="3427045" y="2709722"/>
            <a:ext cx="1866855" cy="1735653"/>
            <a:chOff x="3439995" y="2702596"/>
            <a:chExt cx="1866855" cy="1735653"/>
          </a:xfrm>
        </p:grpSpPr>
        <p:sp>
          <p:nvSpPr>
            <p:cNvPr id="563" name="Google Shape;563;p68"/>
            <p:cNvSpPr/>
            <p:nvPr/>
          </p:nvSpPr>
          <p:spPr>
            <a:xfrm>
              <a:off x="3652950" y="3079474"/>
              <a:ext cx="1653900" cy="133500"/>
            </a:xfrm>
            <a:prstGeom prst="rect">
              <a:avLst/>
            </a:prstGeom>
            <a:solidFill>
              <a:srgbClr val="8C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68"/>
            <p:cNvGrpSpPr/>
            <p:nvPr/>
          </p:nvGrpSpPr>
          <p:grpSpPr>
            <a:xfrm>
              <a:off x="3439995" y="2702596"/>
              <a:ext cx="1866855" cy="1735653"/>
              <a:chOff x="3439995" y="2702596"/>
              <a:chExt cx="1866855" cy="1735653"/>
            </a:xfrm>
          </p:grpSpPr>
          <p:sp>
            <p:nvSpPr>
              <p:cNvPr id="565" name="Google Shape;565;p68"/>
              <p:cNvSpPr txBox="1"/>
              <p:nvPr/>
            </p:nvSpPr>
            <p:spPr>
              <a:xfrm>
                <a:off x="3439995"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2001</a:t>
                </a:r>
                <a:endParaRPr sz="1200" b="1">
                  <a:latin typeface="Roboto"/>
                  <a:ea typeface="Roboto"/>
                  <a:cs typeface="Roboto"/>
                  <a:sym typeface="Roboto"/>
                </a:endParaRPr>
              </a:p>
            </p:txBody>
          </p:sp>
          <p:grpSp>
            <p:nvGrpSpPr>
              <p:cNvPr id="566" name="Google Shape;566;p68"/>
              <p:cNvGrpSpPr/>
              <p:nvPr/>
            </p:nvGrpSpPr>
            <p:grpSpPr>
              <a:xfrm rot="10800000">
                <a:off x="3611073" y="3079467"/>
                <a:ext cx="92400" cy="411825"/>
                <a:chOff x="1308100" y="2563700"/>
                <a:chExt cx="92400" cy="411825"/>
              </a:xfrm>
            </p:grpSpPr>
            <p:cxnSp>
              <p:nvCxnSpPr>
                <p:cNvPr id="567" name="Google Shape;567;p68"/>
                <p:cNvCxnSpPr/>
                <p:nvPr/>
              </p:nvCxnSpPr>
              <p:spPr>
                <a:xfrm>
                  <a:off x="1354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568" name="Google Shape;568;p68"/>
                <p:cNvSpPr/>
                <p:nvPr/>
              </p:nvSpPr>
              <p:spPr>
                <a:xfrm>
                  <a:off x="1308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68"/>
              <p:cNvSpPr txBox="1"/>
              <p:nvPr/>
            </p:nvSpPr>
            <p:spPr>
              <a:xfrm>
                <a:off x="3535350" y="3494449"/>
                <a:ext cx="17715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grpSp>
      <p:pic>
        <p:nvPicPr>
          <p:cNvPr id="570" name="Google Shape;570;p68"/>
          <p:cNvPicPr preferRelativeResize="0"/>
          <p:nvPr/>
        </p:nvPicPr>
        <p:blipFill>
          <a:blip r:embed="rId3">
            <a:alphaModFix/>
          </a:blip>
          <a:stretch>
            <a:fillRect/>
          </a:stretch>
        </p:blipFill>
        <p:spPr>
          <a:xfrm>
            <a:off x="698881" y="3615613"/>
            <a:ext cx="1697825" cy="1127351"/>
          </a:xfrm>
          <a:prstGeom prst="rect">
            <a:avLst/>
          </a:prstGeom>
          <a:noFill/>
          <a:ln>
            <a:noFill/>
          </a:ln>
        </p:spPr>
      </p:pic>
      <p:sp>
        <p:nvSpPr>
          <p:cNvPr id="571" name="Google Shape;571;p68"/>
          <p:cNvSpPr txBox="1"/>
          <p:nvPr/>
        </p:nvSpPr>
        <p:spPr>
          <a:xfrm>
            <a:off x="751601" y="4737925"/>
            <a:ext cx="22938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700">
                <a:solidFill>
                  <a:schemeClr val="dk1"/>
                </a:solidFill>
              </a:rPr>
              <a:t>Travis Oliphant</a:t>
            </a:r>
            <a:endParaRPr sz="600"/>
          </a:p>
          <a:p>
            <a:pPr marL="0" lvl="0" indent="0" algn="l" rtl="0">
              <a:spcBef>
                <a:spcPts val="0"/>
              </a:spcBef>
              <a:spcAft>
                <a:spcPts val="0"/>
              </a:spcAft>
              <a:buNone/>
            </a:pPr>
            <a:r>
              <a:rPr lang="ca" sz="600"/>
              <a:t>Also founder of Anaconda, NumFOCUS, creator of numpy</a:t>
            </a:r>
            <a:endParaRPr sz="600"/>
          </a:p>
        </p:txBody>
      </p:sp>
      <p:pic>
        <p:nvPicPr>
          <p:cNvPr id="572" name="Google Shape;572;p68"/>
          <p:cNvPicPr preferRelativeResize="0"/>
          <p:nvPr/>
        </p:nvPicPr>
        <p:blipFill>
          <a:blip r:embed="rId4">
            <a:alphaModFix/>
          </a:blip>
          <a:stretch>
            <a:fillRect/>
          </a:stretch>
        </p:blipFill>
        <p:spPr>
          <a:xfrm>
            <a:off x="647988" y="1354375"/>
            <a:ext cx="1799599" cy="715025"/>
          </a:xfrm>
          <a:prstGeom prst="rect">
            <a:avLst/>
          </a:prstGeom>
          <a:noFill/>
          <a:ln>
            <a:noFill/>
          </a:ln>
        </p:spPr>
      </p:pic>
      <p:pic>
        <p:nvPicPr>
          <p:cNvPr id="573" name="Google Shape;573;p68"/>
          <p:cNvPicPr preferRelativeResize="0"/>
          <p:nvPr/>
        </p:nvPicPr>
        <p:blipFill>
          <a:blip r:embed="rId5">
            <a:alphaModFix/>
          </a:blip>
          <a:stretch>
            <a:fillRect/>
          </a:stretch>
        </p:blipFill>
        <p:spPr>
          <a:xfrm>
            <a:off x="3427050" y="3593763"/>
            <a:ext cx="1314462" cy="1314462"/>
          </a:xfrm>
          <a:prstGeom prst="rect">
            <a:avLst/>
          </a:prstGeom>
          <a:noFill/>
          <a:ln>
            <a:noFill/>
          </a:ln>
        </p:spPr>
      </p:pic>
      <p:pic>
        <p:nvPicPr>
          <p:cNvPr id="574" name="Google Shape;574;p68" descr="Matplotlib logo — Matplotlib 3.1.0 documentation"/>
          <p:cNvPicPr preferRelativeResize="0"/>
          <p:nvPr/>
        </p:nvPicPr>
        <p:blipFill>
          <a:blip r:embed="rId6">
            <a:alphaModFix/>
          </a:blip>
          <a:stretch>
            <a:fillRect/>
          </a:stretch>
        </p:blipFill>
        <p:spPr>
          <a:xfrm>
            <a:off x="5200706" y="2134300"/>
            <a:ext cx="2187250" cy="437450"/>
          </a:xfrm>
          <a:prstGeom prst="rect">
            <a:avLst/>
          </a:prstGeom>
          <a:noFill/>
          <a:ln>
            <a:noFill/>
          </a:ln>
        </p:spPr>
      </p:pic>
      <p:pic>
        <p:nvPicPr>
          <p:cNvPr id="575" name="Google Shape;575;p68"/>
          <p:cNvPicPr preferRelativeResize="0"/>
          <p:nvPr/>
        </p:nvPicPr>
        <p:blipFill>
          <a:blip r:embed="rId7">
            <a:alphaModFix/>
          </a:blip>
          <a:stretch>
            <a:fillRect/>
          </a:stretch>
        </p:blipFill>
        <p:spPr>
          <a:xfrm>
            <a:off x="5293900" y="1078440"/>
            <a:ext cx="1144950" cy="883603"/>
          </a:xfrm>
          <a:prstGeom prst="rect">
            <a:avLst/>
          </a:prstGeom>
          <a:noFill/>
          <a:ln>
            <a:noFill/>
          </a:ln>
        </p:spPr>
      </p:pic>
      <p:sp>
        <p:nvSpPr>
          <p:cNvPr id="576" name="Google Shape;576;p68"/>
          <p:cNvSpPr txBox="1"/>
          <p:nvPr/>
        </p:nvSpPr>
        <p:spPr>
          <a:xfrm>
            <a:off x="5293900" y="1885850"/>
            <a:ext cx="9162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700">
                <a:solidFill>
                  <a:schemeClr val="dk1"/>
                </a:solidFill>
              </a:rPr>
              <a:t>John Hunter</a:t>
            </a:r>
            <a:endParaRPr sz="6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Història SciPy</a:t>
            </a:r>
            <a:endParaRPr/>
          </a:p>
        </p:txBody>
      </p:sp>
      <p:grpSp>
        <p:nvGrpSpPr>
          <p:cNvPr id="582" name="Google Shape;582;p69"/>
          <p:cNvGrpSpPr/>
          <p:nvPr/>
        </p:nvGrpSpPr>
        <p:grpSpPr>
          <a:xfrm>
            <a:off x="3675529" y="1864925"/>
            <a:ext cx="2128623" cy="1728854"/>
            <a:chOff x="4679079" y="1857799"/>
            <a:chExt cx="2128623" cy="1728854"/>
          </a:xfrm>
        </p:grpSpPr>
        <p:sp>
          <p:nvSpPr>
            <p:cNvPr id="583" name="Google Shape;583;p69"/>
            <p:cNvSpPr/>
            <p:nvPr/>
          </p:nvSpPr>
          <p:spPr>
            <a:xfrm>
              <a:off x="4849302" y="3079475"/>
              <a:ext cx="1958400" cy="1335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69"/>
            <p:cNvGrpSpPr/>
            <p:nvPr/>
          </p:nvGrpSpPr>
          <p:grpSpPr>
            <a:xfrm>
              <a:off x="4679079" y="1857799"/>
              <a:ext cx="2128546" cy="1728854"/>
              <a:chOff x="4679079" y="1857799"/>
              <a:chExt cx="2128546" cy="1728854"/>
            </a:xfrm>
          </p:grpSpPr>
          <p:grpSp>
            <p:nvGrpSpPr>
              <p:cNvPr id="585" name="Google Shape;585;p69"/>
              <p:cNvGrpSpPr/>
              <p:nvPr/>
            </p:nvGrpSpPr>
            <p:grpSpPr>
              <a:xfrm>
                <a:off x="4808316" y="2800065"/>
                <a:ext cx="92400" cy="411825"/>
                <a:chOff x="845575" y="2563700"/>
                <a:chExt cx="92400" cy="411825"/>
              </a:xfrm>
            </p:grpSpPr>
            <p:cxnSp>
              <p:nvCxnSpPr>
                <p:cNvPr id="586" name="Google Shape;586;p6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587" name="Google Shape;587;p6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69"/>
              <p:cNvSpPr txBox="1"/>
              <p:nvPr/>
            </p:nvSpPr>
            <p:spPr>
              <a:xfrm>
                <a:off x="4679079" y="3215253"/>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2008</a:t>
                </a:r>
                <a:endParaRPr sz="1200" b="1">
                  <a:latin typeface="Roboto"/>
                  <a:ea typeface="Roboto"/>
                  <a:cs typeface="Roboto"/>
                  <a:sym typeface="Roboto"/>
                </a:endParaRPr>
              </a:p>
            </p:txBody>
          </p:sp>
          <p:sp>
            <p:nvSpPr>
              <p:cNvPr id="589" name="Google Shape;589;p69"/>
              <p:cNvSpPr txBox="1"/>
              <p:nvPr/>
            </p:nvSpPr>
            <p:spPr>
              <a:xfrm>
                <a:off x="4753225" y="1857799"/>
                <a:ext cx="20544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grpSp>
      <p:grpSp>
        <p:nvGrpSpPr>
          <p:cNvPr id="590" name="Google Shape;590;p69"/>
          <p:cNvGrpSpPr/>
          <p:nvPr/>
        </p:nvGrpSpPr>
        <p:grpSpPr>
          <a:xfrm>
            <a:off x="5660860" y="2709722"/>
            <a:ext cx="2035340" cy="1854453"/>
            <a:chOff x="6664410" y="2702596"/>
            <a:chExt cx="2035340" cy="1854453"/>
          </a:xfrm>
        </p:grpSpPr>
        <p:sp>
          <p:nvSpPr>
            <p:cNvPr id="591" name="Google Shape;591;p69"/>
            <p:cNvSpPr/>
            <p:nvPr/>
          </p:nvSpPr>
          <p:spPr>
            <a:xfrm>
              <a:off x="6807650" y="3079474"/>
              <a:ext cx="1892100" cy="133500"/>
            </a:xfrm>
            <a:prstGeom prst="rect">
              <a:avLst/>
            </a:prstGeom>
            <a:solidFill>
              <a:srgbClr val="8C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69"/>
            <p:cNvGrpSpPr/>
            <p:nvPr/>
          </p:nvGrpSpPr>
          <p:grpSpPr>
            <a:xfrm>
              <a:off x="6664410" y="2702596"/>
              <a:ext cx="1948265" cy="1854453"/>
              <a:chOff x="6664410" y="2702596"/>
              <a:chExt cx="1948265" cy="1854453"/>
            </a:xfrm>
          </p:grpSpPr>
          <p:grpSp>
            <p:nvGrpSpPr>
              <p:cNvPr id="593" name="Google Shape;593;p69"/>
              <p:cNvGrpSpPr/>
              <p:nvPr/>
            </p:nvGrpSpPr>
            <p:grpSpPr>
              <a:xfrm rot="10800000">
                <a:off x="6760035" y="3079467"/>
                <a:ext cx="92400" cy="411825"/>
                <a:chOff x="2070100" y="2563700"/>
                <a:chExt cx="92400" cy="411825"/>
              </a:xfrm>
            </p:grpSpPr>
            <p:cxnSp>
              <p:nvCxnSpPr>
                <p:cNvPr id="594" name="Google Shape;594;p69"/>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595" name="Google Shape;595;p6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69"/>
              <p:cNvSpPr txBox="1"/>
              <p:nvPr/>
            </p:nvSpPr>
            <p:spPr>
              <a:xfrm>
                <a:off x="6664410"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2010</a:t>
                </a:r>
                <a:endParaRPr sz="1200" b="1">
                  <a:latin typeface="Roboto"/>
                  <a:ea typeface="Roboto"/>
                  <a:cs typeface="Roboto"/>
                  <a:sym typeface="Roboto"/>
                </a:endParaRPr>
              </a:p>
            </p:txBody>
          </p:sp>
          <p:sp>
            <p:nvSpPr>
              <p:cNvPr id="597" name="Google Shape;597;p69"/>
              <p:cNvSpPr txBox="1"/>
              <p:nvPr/>
            </p:nvSpPr>
            <p:spPr>
              <a:xfrm>
                <a:off x="6676775" y="3494449"/>
                <a:ext cx="1935900" cy="10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grpSp>
      <p:grpSp>
        <p:nvGrpSpPr>
          <p:cNvPr id="598" name="Google Shape;598;p69"/>
          <p:cNvGrpSpPr/>
          <p:nvPr/>
        </p:nvGrpSpPr>
        <p:grpSpPr>
          <a:xfrm>
            <a:off x="-202759" y="1864925"/>
            <a:ext cx="3353234" cy="1728864"/>
            <a:chOff x="191191" y="1857799"/>
            <a:chExt cx="3353234" cy="1728864"/>
          </a:xfrm>
        </p:grpSpPr>
        <p:sp>
          <p:nvSpPr>
            <p:cNvPr id="599" name="Google Shape;599;p69"/>
            <p:cNvSpPr txBox="1"/>
            <p:nvPr/>
          </p:nvSpPr>
          <p:spPr>
            <a:xfrm>
              <a:off x="191191" y="3215263"/>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2006</a:t>
              </a:r>
              <a:endParaRPr sz="1200" b="1">
                <a:latin typeface="Roboto"/>
                <a:ea typeface="Roboto"/>
                <a:cs typeface="Roboto"/>
                <a:sym typeface="Roboto"/>
              </a:endParaRPr>
            </a:p>
          </p:txBody>
        </p:sp>
        <p:grpSp>
          <p:nvGrpSpPr>
            <p:cNvPr id="600" name="Google Shape;600;p69"/>
            <p:cNvGrpSpPr/>
            <p:nvPr/>
          </p:nvGrpSpPr>
          <p:grpSpPr>
            <a:xfrm>
              <a:off x="546350" y="2800074"/>
              <a:ext cx="103500" cy="415191"/>
              <a:chOff x="510900" y="2563709"/>
              <a:chExt cx="103500" cy="415191"/>
            </a:xfrm>
          </p:grpSpPr>
          <p:cxnSp>
            <p:nvCxnSpPr>
              <p:cNvPr id="601" name="Google Shape;601;p69"/>
              <p:cNvCxnSpPr/>
              <p:nvPr/>
            </p:nvCxnSpPr>
            <p:spPr>
              <a:xfrm>
                <a:off x="562650" y="2619500"/>
                <a:ext cx="0" cy="359400"/>
              </a:xfrm>
              <a:prstGeom prst="straightConnector1">
                <a:avLst/>
              </a:prstGeom>
              <a:noFill/>
              <a:ln w="9525" cap="flat" cmpd="sng">
                <a:solidFill>
                  <a:srgbClr val="000000"/>
                </a:solidFill>
                <a:prstDash val="solid"/>
                <a:round/>
                <a:headEnd type="none" w="sm" len="sm"/>
                <a:tailEnd type="none" w="sm" len="sm"/>
              </a:ln>
            </p:spPr>
          </p:cxnSp>
          <p:sp>
            <p:nvSpPr>
              <p:cNvPr id="602" name="Google Shape;602;p69"/>
              <p:cNvSpPr/>
              <p:nvPr/>
            </p:nvSpPr>
            <p:spPr>
              <a:xfrm>
                <a:off x="510900" y="2563709"/>
                <a:ext cx="1035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69"/>
            <p:cNvSpPr txBox="1"/>
            <p:nvPr/>
          </p:nvSpPr>
          <p:spPr>
            <a:xfrm>
              <a:off x="823125" y="1857799"/>
              <a:ext cx="27213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grpSp>
        <p:nvGrpSpPr>
          <p:cNvPr id="604" name="Google Shape;604;p69"/>
          <p:cNvGrpSpPr/>
          <p:nvPr/>
        </p:nvGrpSpPr>
        <p:grpSpPr>
          <a:xfrm>
            <a:off x="1979245" y="2709722"/>
            <a:ext cx="1866855" cy="1735653"/>
            <a:chOff x="3439995" y="2702596"/>
            <a:chExt cx="1866855" cy="1735653"/>
          </a:xfrm>
        </p:grpSpPr>
        <p:sp>
          <p:nvSpPr>
            <p:cNvPr id="605" name="Google Shape;605;p69"/>
            <p:cNvSpPr/>
            <p:nvPr/>
          </p:nvSpPr>
          <p:spPr>
            <a:xfrm>
              <a:off x="3652950" y="3079474"/>
              <a:ext cx="1653900" cy="133500"/>
            </a:xfrm>
            <a:prstGeom prst="rect">
              <a:avLst/>
            </a:prstGeom>
            <a:solidFill>
              <a:srgbClr val="8C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69"/>
            <p:cNvGrpSpPr/>
            <p:nvPr/>
          </p:nvGrpSpPr>
          <p:grpSpPr>
            <a:xfrm>
              <a:off x="3439995" y="2702596"/>
              <a:ext cx="1866855" cy="1735653"/>
              <a:chOff x="3439995" y="2702596"/>
              <a:chExt cx="1866855" cy="1735653"/>
            </a:xfrm>
          </p:grpSpPr>
          <p:sp>
            <p:nvSpPr>
              <p:cNvPr id="607" name="Google Shape;607;p69"/>
              <p:cNvSpPr txBox="1"/>
              <p:nvPr/>
            </p:nvSpPr>
            <p:spPr>
              <a:xfrm>
                <a:off x="3439995"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2007</a:t>
                </a:r>
                <a:endParaRPr sz="1200" b="1">
                  <a:latin typeface="Roboto"/>
                  <a:ea typeface="Roboto"/>
                  <a:cs typeface="Roboto"/>
                  <a:sym typeface="Roboto"/>
                </a:endParaRPr>
              </a:p>
            </p:txBody>
          </p:sp>
          <p:grpSp>
            <p:nvGrpSpPr>
              <p:cNvPr id="608" name="Google Shape;608;p69"/>
              <p:cNvGrpSpPr/>
              <p:nvPr/>
            </p:nvGrpSpPr>
            <p:grpSpPr>
              <a:xfrm rot="10800000">
                <a:off x="3611073" y="3079467"/>
                <a:ext cx="92400" cy="411825"/>
                <a:chOff x="1308100" y="2563700"/>
                <a:chExt cx="92400" cy="411825"/>
              </a:xfrm>
            </p:grpSpPr>
            <p:cxnSp>
              <p:nvCxnSpPr>
                <p:cNvPr id="609" name="Google Shape;609;p69"/>
                <p:cNvCxnSpPr/>
                <p:nvPr/>
              </p:nvCxnSpPr>
              <p:spPr>
                <a:xfrm>
                  <a:off x="1354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610" name="Google Shape;610;p69"/>
                <p:cNvSpPr/>
                <p:nvPr/>
              </p:nvSpPr>
              <p:spPr>
                <a:xfrm>
                  <a:off x="1308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69"/>
              <p:cNvSpPr txBox="1"/>
              <p:nvPr/>
            </p:nvSpPr>
            <p:spPr>
              <a:xfrm>
                <a:off x="3535350" y="3494449"/>
                <a:ext cx="17715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grpSp>
      <p:pic>
        <p:nvPicPr>
          <p:cNvPr id="612" name="Google Shape;612;p69" descr="@numpy"/>
          <p:cNvPicPr preferRelativeResize="0"/>
          <p:nvPr/>
        </p:nvPicPr>
        <p:blipFill rotWithShape="1">
          <a:blip r:embed="rId3">
            <a:alphaModFix/>
          </a:blip>
          <a:srcRect l="11300" r="-11299"/>
          <a:stretch/>
        </p:blipFill>
        <p:spPr>
          <a:xfrm>
            <a:off x="271125" y="1683584"/>
            <a:ext cx="692850" cy="692850"/>
          </a:xfrm>
          <a:prstGeom prst="rect">
            <a:avLst/>
          </a:prstGeom>
          <a:noFill/>
          <a:ln>
            <a:noFill/>
          </a:ln>
        </p:spPr>
      </p:pic>
      <p:pic>
        <p:nvPicPr>
          <p:cNvPr id="613" name="Google Shape;613;p69" descr="Scikit-learn - Wikipedia, la enciclopedia libre"/>
          <p:cNvPicPr preferRelativeResize="0"/>
          <p:nvPr/>
        </p:nvPicPr>
        <p:blipFill>
          <a:blip r:embed="rId4">
            <a:alphaModFix/>
          </a:blip>
          <a:stretch>
            <a:fillRect/>
          </a:stretch>
        </p:blipFill>
        <p:spPr>
          <a:xfrm>
            <a:off x="2133273" y="4436484"/>
            <a:ext cx="829442" cy="446691"/>
          </a:xfrm>
          <a:prstGeom prst="rect">
            <a:avLst/>
          </a:prstGeom>
          <a:noFill/>
          <a:ln>
            <a:noFill/>
          </a:ln>
        </p:spPr>
      </p:pic>
      <p:pic>
        <p:nvPicPr>
          <p:cNvPr id="614" name="Google Shape;614;p69"/>
          <p:cNvPicPr preferRelativeResize="0"/>
          <p:nvPr/>
        </p:nvPicPr>
        <p:blipFill>
          <a:blip r:embed="rId5">
            <a:alphaModFix/>
          </a:blip>
          <a:stretch>
            <a:fillRect/>
          </a:stretch>
        </p:blipFill>
        <p:spPr>
          <a:xfrm>
            <a:off x="2278026" y="3394000"/>
            <a:ext cx="872448" cy="872459"/>
          </a:xfrm>
          <a:prstGeom prst="rect">
            <a:avLst/>
          </a:prstGeom>
          <a:noFill/>
          <a:ln>
            <a:noFill/>
          </a:ln>
        </p:spPr>
      </p:pic>
      <p:pic>
        <p:nvPicPr>
          <p:cNvPr id="615" name="Google Shape;615;p69"/>
          <p:cNvPicPr preferRelativeResize="0"/>
          <p:nvPr/>
        </p:nvPicPr>
        <p:blipFill>
          <a:blip r:embed="rId6">
            <a:alphaModFix/>
          </a:blip>
          <a:stretch>
            <a:fillRect/>
          </a:stretch>
        </p:blipFill>
        <p:spPr>
          <a:xfrm>
            <a:off x="3775384" y="1803725"/>
            <a:ext cx="1419920" cy="572700"/>
          </a:xfrm>
          <a:prstGeom prst="rect">
            <a:avLst/>
          </a:prstGeom>
          <a:noFill/>
          <a:ln>
            <a:noFill/>
          </a:ln>
        </p:spPr>
      </p:pic>
      <p:sp>
        <p:nvSpPr>
          <p:cNvPr id="616" name="Google Shape;616;p69"/>
          <p:cNvSpPr/>
          <p:nvPr/>
        </p:nvSpPr>
        <p:spPr>
          <a:xfrm>
            <a:off x="224694" y="3090251"/>
            <a:ext cx="1958400" cy="1335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69"/>
          <p:cNvGrpSpPr/>
          <p:nvPr/>
        </p:nvGrpSpPr>
        <p:grpSpPr>
          <a:xfrm>
            <a:off x="7289363" y="1860729"/>
            <a:ext cx="3353234" cy="1728864"/>
            <a:chOff x="191191" y="1857799"/>
            <a:chExt cx="3353234" cy="1728864"/>
          </a:xfrm>
        </p:grpSpPr>
        <p:sp>
          <p:nvSpPr>
            <p:cNvPr id="618" name="Google Shape;618;p69"/>
            <p:cNvSpPr txBox="1"/>
            <p:nvPr/>
          </p:nvSpPr>
          <p:spPr>
            <a:xfrm>
              <a:off x="191191" y="3215263"/>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2012</a:t>
              </a:r>
              <a:endParaRPr sz="1200" b="1">
                <a:latin typeface="Roboto"/>
                <a:ea typeface="Roboto"/>
                <a:cs typeface="Roboto"/>
                <a:sym typeface="Roboto"/>
              </a:endParaRPr>
            </a:p>
          </p:txBody>
        </p:sp>
        <p:grpSp>
          <p:nvGrpSpPr>
            <p:cNvPr id="619" name="Google Shape;619;p69"/>
            <p:cNvGrpSpPr/>
            <p:nvPr/>
          </p:nvGrpSpPr>
          <p:grpSpPr>
            <a:xfrm>
              <a:off x="546350" y="2800074"/>
              <a:ext cx="103500" cy="415191"/>
              <a:chOff x="510900" y="2563709"/>
              <a:chExt cx="103500" cy="415191"/>
            </a:xfrm>
          </p:grpSpPr>
          <p:cxnSp>
            <p:nvCxnSpPr>
              <p:cNvPr id="620" name="Google Shape;620;p69"/>
              <p:cNvCxnSpPr/>
              <p:nvPr/>
            </p:nvCxnSpPr>
            <p:spPr>
              <a:xfrm>
                <a:off x="562650" y="2619500"/>
                <a:ext cx="0" cy="359400"/>
              </a:xfrm>
              <a:prstGeom prst="straightConnector1">
                <a:avLst/>
              </a:prstGeom>
              <a:noFill/>
              <a:ln w="9525" cap="flat" cmpd="sng">
                <a:solidFill>
                  <a:srgbClr val="000000"/>
                </a:solidFill>
                <a:prstDash val="solid"/>
                <a:round/>
                <a:headEnd type="none" w="sm" len="sm"/>
                <a:tailEnd type="none" w="sm" len="sm"/>
              </a:ln>
            </p:spPr>
          </p:cxnSp>
          <p:sp>
            <p:nvSpPr>
              <p:cNvPr id="621" name="Google Shape;621;p69"/>
              <p:cNvSpPr/>
              <p:nvPr/>
            </p:nvSpPr>
            <p:spPr>
              <a:xfrm>
                <a:off x="510900" y="2563709"/>
                <a:ext cx="1035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69"/>
            <p:cNvSpPr txBox="1"/>
            <p:nvPr/>
          </p:nvSpPr>
          <p:spPr>
            <a:xfrm>
              <a:off x="823125" y="1857799"/>
              <a:ext cx="27213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sp>
        <p:nvSpPr>
          <p:cNvPr id="623" name="Google Shape;623;p69"/>
          <p:cNvSpPr/>
          <p:nvPr/>
        </p:nvSpPr>
        <p:spPr>
          <a:xfrm>
            <a:off x="7716817" y="3086055"/>
            <a:ext cx="1958400" cy="1335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4" name="Google Shape;624;p69"/>
          <p:cNvPicPr preferRelativeResize="0"/>
          <p:nvPr/>
        </p:nvPicPr>
        <p:blipFill>
          <a:blip r:embed="rId7">
            <a:alphaModFix/>
          </a:blip>
          <a:stretch>
            <a:fillRect/>
          </a:stretch>
        </p:blipFill>
        <p:spPr>
          <a:xfrm>
            <a:off x="3775375" y="587150"/>
            <a:ext cx="945975" cy="945975"/>
          </a:xfrm>
          <a:prstGeom prst="rect">
            <a:avLst/>
          </a:prstGeom>
          <a:noFill/>
          <a:ln>
            <a:noFill/>
          </a:ln>
        </p:spPr>
      </p:pic>
      <p:sp>
        <p:nvSpPr>
          <p:cNvPr id="625" name="Google Shape;625;p69"/>
          <p:cNvSpPr txBox="1"/>
          <p:nvPr/>
        </p:nvSpPr>
        <p:spPr>
          <a:xfrm>
            <a:off x="3747363" y="1533125"/>
            <a:ext cx="1002000" cy="2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800"/>
              <a:t>Wes McKinney</a:t>
            </a:r>
            <a:endParaRPr sz="800"/>
          </a:p>
        </p:txBody>
      </p:sp>
      <p:pic>
        <p:nvPicPr>
          <p:cNvPr id="626" name="Google Shape;626;p69"/>
          <p:cNvPicPr preferRelativeResize="0"/>
          <p:nvPr/>
        </p:nvPicPr>
        <p:blipFill>
          <a:blip r:embed="rId8">
            <a:alphaModFix/>
          </a:blip>
          <a:stretch>
            <a:fillRect/>
          </a:stretch>
        </p:blipFill>
        <p:spPr>
          <a:xfrm>
            <a:off x="3005717" y="4313392"/>
            <a:ext cx="798932" cy="692850"/>
          </a:xfrm>
          <a:prstGeom prst="rect">
            <a:avLst/>
          </a:prstGeom>
          <a:noFill/>
          <a:ln>
            <a:noFill/>
          </a:ln>
        </p:spPr>
      </p:pic>
      <p:sp>
        <p:nvSpPr>
          <p:cNvPr id="627" name="Google Shape;627;p69"/>
          <p:cNvSpPr txBox="1"/>
          <p:nvPr/>
        </p:nvSpPr>
        <p:spPr>
          <a:xfrm>
            <a:off x="2915853" y="4916464"/>
            <a:ext cx="1041300" cy="2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800"/>
              <a:t>david cournapeau</a:t>
            </a:r>
            <a:endParaRPr sz="800"/>
          </a:p>
        </p:txBody>
      </p:sp>
      <p:pic>
        <p:nvPicPr>
          <p:cNvPr id="628" name="Google Shape;628;p69"/>
          <p:cNvPicPr preferRelativeResize="0"/>
          <p:nvPr/>
        </p:nvPicPr>
        <p:blipFill>
          <a:blip r:embed="rId9">
            <a:alphaModFix/>
          </a:blip>
          <a:stretch>
            <a:fillRect/>
          </a:stretch>
        </p:blipFill>
        <p:spPr>
          <a:xfrm>
            <a:off x="963978" y="1412785"/>
            <a:ext cx="798925" cy="530483"/>
          </a:xfrm>
          <a:prstGeom prst="rect">
            <a:avLst/>
          </a:prstGeom>
          <a:noFill/>
          <a:ln>
            <a:noFill/>
          </a:ln>
        </p:spPr>
      </p:pic>
      <p:sp>
        <p:nvSpPr>
          <p:cNvPr id="629" name="Google Shape;629;p69"/>
          <p:cNvSpPr txBox="1"/>
          <p:nvPr/>
        </p:nvSpPr>
        <p:spPr>
          <a:xfrm>
            <a:off x="931625" y="1909088"/>
            <a:ext cx="798900" cy="2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700">
                <a:solidFill>
                  <a:schemeClr val="dk1"/>
                </a:solidFill>
              </a:rPr>
              <a:t>Travis Oliphant</a:t>
            </a:r>
            <a:endParaRPr sz="6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Què és matplotlib?</a:t>
            </a:r>
            <a:endParaRPr/>
          </a:p>
        </p:txBody>
      </p:sp>
      <p:sp>
        <p:nvSpPr>
          <p:cNvPr id="635" name="Google Shape;635;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Matplotlib és una biblioteca de programari per a generar gràfiques. </a:t>
            </a:r>
            <a:endParaRPr/>
          </a:p>
          <a:p>
            <a:pPr marL="0" lvl="0" indent="0" algn="l" rtl="0">
              <a:spcBef>
                <a:spcPts val="1600"/>
              </a:spcBef>
              <a:spcAft>
                <a:spcPts val="0"/>
              </a:spcAft>
              <a:buNone/>
            </a:pPr>
            <a:r>
              <a:rPr lang="ca"/>
              <a:t>Pyplot es una forma interactiva de utilitzar Matplotlib.</a:t>
            </a:r>
            <a:endParaRPr/>
          </a:p>
          <a:p>
            <a:pPr marL="0" lvl="0" indent="0" algn="l" rtl="0">
              <a:spcBef>
                <a:spcPts val="1600"/>
              </a:spcBef>
              <a:spcAft>
                <a:spcPts val="0"/>
              </a:spcAft>
              <a:buNone/>
            </a:pPr>
            <a:r>
              <a:rPr lang="ca"/>
              <a:t>És el més utilitzat</a:t>
            </a:r>
            <a:endParaRPr/>
          </a:p>
          <a:p>
            <a:pPr marL="0" lvl="0" indent="0" algn="l" rtl="0">
              <a:spcBef>
                <a:spcPts val="1600"/>
              </a:spcBef>
              <a:spcAft>
                <a:spcPts val="1600"/>
              </a:spcAft>
              <a:buNone/>
            </a:pPr>
            <a:endParaRPr/>
          </a:p>
        </p:txBody>
      </p:sp>
      <p:pic>
        <p:nvPicPr>
          <p:cNvPr id="636" name="Google Shape;636;p70" descr="Scores by group and gender"/>
          <p:cNvPicPr preferRelativeResize="0"/>
          <p:nvPr/>
        </p:nvPicPr>
        <p:blipFill>
          <a:blip r:embed="rId3">
            <a:alphaModFix/>
          </a:blip>
          <a:stretch>
            <a:fillRect/>
          </a:stretch>
        </p:blipFill>
        <p:spPr>
          <a:xfrm>
            <a:off x="376630" y="3149750"/>
            <a:ext cx="2355595" cy="1766700"/>
          </a:xfrm>
          <a:prstGeom prst="rect">
            <a:avLst/>
          </a:prstGeom>
          <a:noFill/>
          <a:ln>
            <a:noFill/>
          </a:ln>
        </p:spPr>
      </p:pic>
      <p:pic>
        <p:nvPicPr>
          <p:cNvPr id="637" name="Google Shape;637;p70"/>
          <p:cNvPicPr preferRelativeResize="0"/>
          <p:nvPr/>
        </p:nvPicPr>
        <p:blipFill>
          <a:blip r:embed="rId4">
            <a:alphaModFix/>
          </a:blip>
          <a:stretch>
            <a:fillRect/>
          </a:stretch>
        </p:blipFill>
        <p:spPr>
          <a:xfrm>
            <a:off x="3026067" y="3102825"/>
            <a:ext cx="3247199" cy="1766700"/>
          </a:xfrm>
          <a:prstGeom prst="rect">
            <a:avLst/>
          </a:prstGeom>
          <a:noFill/>
          <a:ln>
            <a:noFill/>
          </a:ln>
        </p:spPr>
      </p:pic>
      <p:pic>
        <p:nvPicPr>
          <p:cNvPr id="638" name="Google Shape;638;p70"/>
          <p:cNvPicPr preferRelativeResize="0"/>
          <p:nvPr/>
        </p:nvPicPr>
        <p:blipFill>
          <a:blip r:embed="rId5">
            <a:alphaModFix/>
          </a:blip>
          <a:stretch>
            <a:fillRect/>
          </a:stretch>
        </p:blipFill>
        <p:spPr>
          <a:xfrm>
            <a:off x="6723700" y="3585825"/>
            <a:ext cx="1815925" cy="1361950"/>
          </a:xfrm>
          <a:prstGeom prst="rect">
            <a:avLst/>
          </a:prstGeom>
          <a:noFill/>
          <a:ln>
            <a:noFill/>
          </a:ln>
        </p:spPr>
      </p:pic>
      <p:pic>
        <p:nvPicPr>
          <p:cNvPr id="639" name="Google Shape;639;p70"/>
          <p:cNvPicPr preferRelativeResize="0"/>
          <p:nvPr/>
        </p:nvPicPr>
        <p:blipFill>
          <a:blip r:embed="rId6">
            <a:alphaModFix/>
          </a:blip>
          <a:stretch>
            <a:fillRect/>
          </a:stretch>
        </p:blipFill>
        <p:spPr>
          <a:xfrm>
            <a:off x="7147650" y="2111675"/>
            <a:ext cx="1583501" cy="11876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Què és seaborn?</a:t>
            </a:r>
            <a:endParaRPr/>
          </a:p>
        </p:txBody>
      </p:sp>
      <p:sp>
        <p:nvSpPr>
          <p:cNvPr id="645" name="Google Shape;645;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584200" lvl="0" indent="0" algn="l" rtl="0">
              <a:lnSpc>
                <a:spcPct val="115000"/>
              </a:lnSpc>
              <a:spcBef>
                <a:spcPts val="0"/>
              </a:spcBef>
              <a:spcAft>
                <a:spcPts val="0"/>
              </a:spcAft>
              <a:buNone/>
            </a:pPr>
            <a:r>
              <a:rPr lang="ca"/>
              <a:t>Seaborn es una altra llibreria per fer gràfics estadístics en Python. No està dins scipy, pero per sota fa servir matplotlib i s’integra molt fàcilment amb estructures de pandas. L’aparença del gràfics és molt més moderna.</a:t>
            </a:r>
            <a:endParaRPr/>
          </a:p>
          <a:p>
            <a:pPr marL="0" marR="584200" lvl="0" indent="0" algn="l" rtl="0">
              <a:lnSpc>
                <a:spcPct val="160000"/>
              </a:lnSpc>
              <a:spcBef>
                <a:spcPts val="0"/>
              </a:spcBef>
              <a:spcAft>
                <a:spcPts val="0"/>
              </a:spcAft>
              <a:buNone/>
            </a:pPr>
            <a:endParaRPr/>
          </a:p>
          <a:p>
            <a:pPr marL="0" marR="584200" lvl="0" indent="0" algn="l" rtl="0">
              <a:lnSpc>
                <a:spcPct val="160000"/>
              </a:lnSpc>
              <a:spcBef>
                <a:spcPts val="3800"/>
              </a:spcBef>
              <a:spcAft>
                <a:spcPts val="0"/>
              </a:spcAft>
              <a:buNone/>
            </a:pPr>
            <a:endParaRPr/>
          </a:p>
          <a:p>
            <a:pPr marL="584200" marR="584200" lvl="0" indent="0" algn="l" rtl="0">
              <a:lnSpc>
                <a:spcPct val="160000"/>
              </a:lnSpc>
              <a:spcBef>
                <a:spcPts val="3800"/>
              </a:spcBef>
              <a:spcAft>
                <a:spcPts val="0"/>
              </a:spcAft>
              <a:buNone/>
            </a:pPr>
            <a:endParaRPr sz="1600" i="1">
              <a:solidFill>
                <a:srgbClr val="4B4B4B"/>
              </a:solidFill>
              <a:highlight>
                <a:srgbClr val="FDFDFD"/>
              </a:highlight>
            </a:endParaRPr>
          </a:p>
          <a:p>
            <a:pPr marL="0" lvl="0" indent="0" algn="l" rtl="0">
              <a:spcBef>
                <a:spcPts val="2300"/>
              </a:spcBef>
              <a:spcAft>
                <a:spcPts val="1600"/>
              </a:spcAft>
              <a:buNone/>
            </a:pPr>
            <a:endParaRPr/>
          </a:p>
        </p:txBody>
      </p:sp>
      <p:pic>
        <p:nvPicPr>
          <p:cNvPr id="646" name="Google Shape;646;p71"/>
          <p:cNvPicPr preferRelativeResize="0"/>
          <p:nvPr/>
        </p:nvPicPr>
        <p:blipFill>
          <a:blip r:embed="rId3">
            <a:alphaModFix/>
          </a:blip>
          <a:stretch>
            <a:fillRect/>
          </a:stretch>
        </p:blipFill>
        <p:spPr>
          <a:xfrm>
            <a:off x="585175" y="2615780"/>
            <a:ext cx="2137025" cy="2149600"/>
          </a:xfrm>
          <a:prstGeom prst="rect">
            <a:avLst/>
          </a:prstGeom>
          <a:noFill/>
          <a:ln>
            <a:noFill/>
          </a:ln>
        </p:spPr>
      </p:pic>
      <p:pic>
        <p:nvPicPr>
          <p:cNvPr id="647" name="Google Shape;647;p71"/>
          <p:cNvPicPr preferRelativeResize="0"/>
          <p:nvPr/>
        </p:nvPicPr>
        <p:blipFill>
          <a:blip r:embed="rId4">
            <a:alphaModFix/>
          </a:blip>
          <a:stretch>
            <a:fillRect/>
          </a:stretch>
        </p:blipFill>
        <p:spPr>
          <a:xfrm>
            <a:off x="5934196" y="2374950"/>
            <a:ext cx="2546825" cy="2506025"/>
          </a:xfrm>
          <a:prstGeom prst="rect">
            <a:avLst/>
          </a:prstGeom>
          <a:noFill/>
          <a:ln>
            <a:noFill/>
          </a:ln>
        </p:spPr>
      </p:pic>
      <p:pic>
        <p:nvPicPr>
          <p:cNvPr id="648" name="Google Shape;648;p71"/>
          <p:cNvPicPr preferRelativeResize="0"/>
          <p:nvPr/>
        </p:nvPicPr>
        <p:blipFill>
          <a:blip r:embed="rId5">
            <a:alphaModFix/>
          </a:blip>
          <a:stretch>
            <a:fillRect/>
          </a:stretch>
        </p:blipFill>
        <p:spPr>
          <a:xfrm>
            <a:off x="3433175" y="2266454"/>
            <a:ext cx="2137025" cy="1521146"/>
          </a:xfrm>
          <a:prstGeom prst="rect">
            <a:avLst/>
          </a:prstGeom>
          <a:noFill/>
          <a:ln>
            <a:noFill/>
          </a:ln>
        </p:spPr>
      </p:pic>
      <p:pic>
        <p:nvPicPr>
          <p:cNvPr id="649" name="Google Shape;649;p71"/>
          <p:cNvPicPr preferRelativeResize="0"/>
          <p:nvPr/>
        </p:nvPicPr>
        <p:blipFill>
          <a:blip r:embed="rId6">
            <a:alphaModFix/>
          </a:blip>
          <a:stretch>
            <a:fillRect/>
          </a:stretch>
        </p:blipFill>
        <p:spPr>
          <a:xfrm>
            <a:off x="3091274" y="3858051"/>
            <a:ext cx="2673826" cy="1234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Què és numpy?</a:t>
            </a:r>
            <a:endParaRPr/>
          </a:p>
        </p:txBody>
      </p:sp>
      <p:sp>
        <p:nvSpPr>
          <p:cNvPr id="655" name="Google Shape;655;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Numpy és una extensió de Python, que li agrega major suport per vectors i matrius, constituint una biblioteca de funcions matemàtiques d'alt nivell per operar amb aquests vectors o matrius.</a:t>
            </a:r>
            <a:endParaRPr/>
          </a:p>
          <a:p>
            <a:pPr marL="457200" marR="4025465" lvl="0" indent="-317500" algn="l" rtl="0">
              <a:spcBef>
                <a:spcPts val="1600"/>
              </a:spcBef>
              <a:spcAft>
                <a:spcPts val="0"/>
              </a:spcAft>
              <a:buSzPts val="1400"/>
              <a:buChar char="●"/>
            </a:pPr>
            <a:r>
              <a:rPr lang="ca" sz="1300"/>
              <a:t>E</a:t>
            </a:r>
            <a:r>
              <a:rPr lang="ca" sz="1200"/>
              <a:t>l nucli és l’objecte </a:t>
            </a:r>
            <a:r>
              <a:rPr lang="ca" sz="1200" i="1"/>
              <a:t>ndarray</a:t>
            </a:r>
            <a:r>
              <a:rPr lang="ca" sz="1200"/>
              <a:t>, una </a:t>
            </a:r>
            <a:r>
              <a:rPr lang="ca" sz="1200" b="1"/>
              <a:t>matriu n-dimensional</a:t>
            </a:r>
            <a:r>
              <a:rPr lang="ca" sz="1200"/>
              <a:t> d'un mateix tipus de dada</a:t>
            </a:r>
            <a:endParaRPr sz="1200"/>
          </a:p>
          <a:p>
            <a:pPr marL="457200" marR="4025465" lvl="0" indent="-304800" algn="l" rtl="0">
              <a:spcBef>
                <a:spcPts val="0"/>
              </a:spcBef>
              <a:spcAft>
                <a:spcPts val="0"/>
              </a:spcAft>
              <a:buSzPts val="1200"/>
              <a:buChar char="●"/>
            </a:pPr>
            <a:r>
              <a:rPr lang="ca" sz="1200"/>
              <a:t>Com que Python està implementat com un intèrpret i no com un compilador, els algorismes matemàtics escrits en Python generalment s'executen més lentament </a:t>
            </a:r>
            <a:endParaRPr sz="1200"/>
          </a:p>
          <a:p>
            <a:pPr marL="457200" marR="4025465" lvl="0" indent="-304800" algn="l" rtl="0">
              <a:spcBef>
                <a:spcPts val="0"/>
              </a:spcBef>
              <a:spcAft>
                <a:spcPts val="0"/>
              </a:spcAft>
              <a:buSzPts val="1200"/>
              <a:buChar char="●"/>
            </a:pPr>
            <a:r>
              <a:rPr lang="ca" sz="1200"/>
              <a:t>NumPy vol solucionar aquest problema per a algorismes numèrics creant operadors i funcions eficients per a vectors multidimensionals. Això fa que qualsevol algorisme que es pugui expressar primàriament com a operacions amb vectors i matrius </a:t>
            </a:r>
            <a:r>
              <a:rPr lang="ca" sz="1200" b="1"/>
              <a:t>pot executar-se tant ràpid</a:t>
            </a:r>
            <a:r>
              <a:rPr lang="ca" sz="1200"/>
              <a:t> com ho faria l'algorisme equivalent en llenguatge C.</a:t>
            </a:r>
            <a:endParaRPr sz="1200"/>
          </a:p>
        </p:txBody>
      </p:sp>
      <p:pic>
        <p:nvPicPr>
          <p:cNvPr id="656" name="Google Shape;656;p72"/>
          <p:cNvPicPr preferRelativeResize="0"/>
          <p:nvPr/>
        </p:nvPicPr>
        <p:blipFill>
          <a:blip r:embed="rId3">
            <a:alphaModFix/>
          </a:blip>
          <a:stretch>
            <a:fillRect/>
          </a:stretch>
        </p:blipFill>
        <p:spPr>
          <a:xfrm>
            <a:off x="4724838" y="2364420"/>
            <a:ext cx="4266275" cy="232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Què és?</a:t>
            </a:r>
            <a:endParaRPr/>
          </a:p>
        </p:txBody>
      </p:sp>
      <p:sp>
        <p:nvSpPr>
          <p:cNvPr id="110" name="Google Shape;11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Jupyter Notebook es una aplicació web que et permet crear i compartir documents que continguin:</a:t>
            </a:r>
            <a:endParaRPr/>
          </a:p>
          <a:p>
            <a:pPr marL="457200" lvl="0" indent="-342900" algn="l" rtl="0">
              <a:spcBef>
                <a:spcPts val="1600"/>
              </a:spcBef>
              <a:spcAft>
                <a:spcPts val="0"/>
              </a:spcAft>
              <a:buSzPts val="1800"/>
              <a:buChar char="●"/>
            </a:pPr>
            <a:r>
              <a:rPr lang="ca"/>
              <a:t>codi executable (per exemple Python, entre d’altres)</a:t>
            </a:r>
            <a:endParaRPr/>
          </a:p>
          <a:p>
            <a:pPr marL="457200" lvl="0" indent="-342900" algn="l" rtl="0">
              <a:spcBef>
                <a:spcPts val="1000"/>
              </a:spcBef>
              <a:spcAft>
                <a:spcPts val="0"/>
              </a:spcAft>
              <a:buSzPts val="1800"/>
              <a:buChar char="●"/>
            </a:pPr>
            <a:r>
              <a:rPr lang="ca"/>
              <a:t>visualitzacions</a:t>
            </a:r>
            <a:endParaRPr/>
          </a:p>
          <a:p>
            <a:pPr marL="457200" lvl="0" indent="-342900" algn="l" rtl="0">
              <a:spcBef>
                <a:spcPts val="1000"/>
              </a:spcBef>
              <a:spcAft>
                <a:spcPts val="0"/>
              </a:spcAft>
              <a:buSzPts val="1800"/>
              <a:buChar char="●"/>
            </a:pPr>
            <a:r>
              <a:rPr lang="ca"/>
              <a:t>text explicatiu (escrit en sintaxis markdown)</a:t>
            </a:r>
            <a:endParaRPr/>
          </a:p>
          <a:p>
            <a:pPr marL="0" lvl="0" indent="0" algn="l" rtl="0">
              <a:spcBef>
                <a:spcPts val="1000"/>
              </a:spcBef>
              <a:spcAft>
                <a:spcPts val="0"/>
              </a:spcAft>
              <a:buNone/>
            </a:pPr>
            <a:endParaRPr/>
          </a:p>
          <a:p>
            <a:pPr marL="0" lvl="0" indent="0" algn="l" rtl="0">
              <a:spcBef>
                <a:spcPts val="1000"/>
              </a:spcBef>
              <a:spcAft>
                <a:spcPts val="0"/>
              </a:spcAft>
              <a:buNone/>
            </a:pPr>
            <a:r>
              <a:rPr lang="ca"/>
              <a:t>El nom del projecte Jupyter es una referència als tres principals llenguatges de programació suportats: Julia, Python y R,</a:t>
            </a:r>
            <a:endParaRPr/>
          </a:p>
          <a:p>
            <a:pPr marL="0" lvl="0" indent="0" algn="l" rtl="0">
              <a:spcBef>
                <a:spcPts val="1000"/>
              </a:spcBef>
              <a:spcAft>
                <a:spcPts val="160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Què és scikit-learn?</a:t>
            </a:r>
            <a:endParaRPr/>
          </a:p>
        </p:txBody>
      </p:sp>
      <p:sp>
        <p:nvSpPr>
          <p:cNvPr id="662" name="Google Shape;662;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Scikit-learn (també conegut per sklearn) és una extensió del llenguatge Python en forma de biblioteca informàtica que agrega suport en l'àmbit de l'Aprenentatge automàtic.</a:t>
            </a:r>
            <a:endParaRPr/>
          </a:p>
          <a:p>
            <a:pPr marL="457200" lvl="0" indent="-311150" algn="l" rtl="0">
              <a:spcBef>
                <a:spcPts val="0"/>
              </a:spcBef>
              <a:spcAft>
                <a:spcPts val="0"/>
              </a:spcAft>
              <a:buSzPts val="1300"/>
              <a:buChar char="●"/>
            </a:pPr>
            <a:r>
              <a:rPr lang="ca" sz="1300"/>
              <a:t>Implementa varis algoritmes de </a:t>
            </a:r>
            <a:r>
              <a:rPr lang="ca" sz="1300" b="1"/>
              <a:t>classificació</a:t>
            </a:r>
            <a:r>
              <a:rPr lang="ca" sz="1300"/>
              <a:t>, </a:t>
            </a:r>
            <a:r>
              <a:rPr lang="ca" sz="1300" b="1"/>
              <a:t>regressió</a:t>
            </a:r>
            <a:r>
              <a:rPr lang="ca" sz="1300"/>
              <a:t>, </a:t>
            </a:r>
            <a:r>
              <a:rPr lang="ca" sz="1300" b="1"/>
              <a:t>clustering</a:t>
            </a:r>
            <a:r>
              <a:rPr lang="ca" sz="1300"/>
              <a:t>, </a:t>
            </a:r>
            <a:r>
              <a:rPr lang="ca" sz="1300" b="1"/>
              <a:t>reducció de dimensionalitat</a:t>
            </a:r>
            <a:r>
              <a:rPr lang="ca" sz="1300"/>
              <a:t>, com SVM, Random Forests, Gradient Boosting, k-Means, PCA..</a:t>
            </a:r>
            <a:endParaRPr sz="1300"/>
          </a:p>
          <a:p>
            <a:pPr marL="457200" lvl="0" indent="-311150" algn="l" rtl="0">
              <a:spcBef>
                <a:spcPts val="0"/>
              </a:spcBef>
              <a:spcAft>
                <a:spcPts val="0"/>
              </a:spcAft>
              <a:buSzPts val="1300"/>
              <a:buChar char="●"/>
            </a:pPr>
            <a:r>
              <a:rPr lang="ca" sz="1300"/>
              <a:t>Alguns algorismes bàsics s’escriuen a </a:t>
            </a:r>
            <a:r>
              <a:rPr lang="ca" sz="1300" b="1"/>
              <a:t>Cython</a:t>
            </a:r>
            <a:r>
              <a:rPr lang="ca" sz="1300"/>
              <a:t> per millorar el rendiment. Per exemple, SVM són un wrapper al voltant de LIBSVM; Regressions logístiques al voltant de LIBLINEAR. </a:t>
            </a:r>
            <a:endParaRPr sz="1300"/>
          </a:p>
          <a:p>
            <a:pPr marL="457200" lvl="0" indent="0" algn="l" rtl="0">
              <a:spcBef>
                <a:spcPts val="1600"/>
              </a:spcBef>
              <a:spcAft>
                <a:spcPts val="1600"/>
              </a:spcAft>
              <a:buNone/>
            </a:pPr>
            <a:endParaRPr sz="1300"/>
          </a:p>
        </p:txBody>
      </p:sp>
      <p:pic>
        <p:nvPicPr>
          <p:cNvPr id="663" name="Google Shape;663;p73"/>
          <p:cNvPicPr preferRelativeResize="0"/>
          <p:nvPr/>
        </p:nvPicPr>
        <p:blipFill>
          <a:blip r:embed="rId3">
            <a:alphaModFix/>
          </a:blip>
          <a:stretch>
            <a:fillRect/>
          </a:stretch>
        </p:blipFill>
        <p:spPr>
          <a:xfrm>
            <a:off x="2525748" y="3186300"/>
            <a:ext cx="4092525" cy="1818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74"/>
          <p:cNvPicPr preferRelativeResize="0"/>
          <p:nvPr/>
        </p:nvPicPr>
        <p:blipFill rotWithShape="1">
          <a:blip r:embed="rId3">
            <a:alphaModFix/>
          </a:blip>
          <a:srcRect l="2638" b="14015"/>
          <a:stretch/>
        </p:blipFill>
        <p:spPr>
          <a:xfrm>
            <a:off x="0" y="0"/>
            <a:ext cx="9144000" cy="5034703"/>
          </a:xfrm>
          <a:prstGeom prst="rect">
            <a:avLst/>
          </a:prstGeom>
          <a:noFill/>
          <a:ln>
            <a:noFill/>
          </a:ln>
        </p:spPr>
      </p:pic>
      <p:sp>
        <p:nvSpPr>
          <p:cNvPr id="669" name="Google Shape;669;p74"/>
          <p:cNvSpPr txBox="1">
            <a:spLocks noGrp="1"/>
          </p:cNvSpPr>
          <p:nvPr>
            <p:ph type="body" idx="1"/>
          </p:nvPr>
        </p:nvSpPr>
        <p:spPr>
          <a:xfrm>
            <a:off x="47600" y="4475975"/>
            <a:ext cx="1943100" cy="561000"/>
          </a:xfrm>
          <a:prstGeom prst="rect">
            <a:avLst/>
          </a:prstGeom>
          <a:solidFill>
            <a:srgbClr val="434343">
              <a:alpha val="7654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ca" sz="2800">
                <a:solidFill>
                  <a:srgbClr val="FFFFFF"/>
                </a:solidFill>
              </a:rPr>
              <a:t>Scikit-learn</a:t>
            </a:r>
            <a:endParaRPr sz="28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Què és pandas?</a:t>
            </a:r>
            <a:endParaRPr/>
          </a:p>
        </p:txBody>
      </p:sp>
      <p:sp>
        <p:nvSpPr>
          <p:cNvPr id="675" name="Google Shape;675;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Pandas és una biblioteca de Python per a la manipulació i anàlisi de dades. Està molt ben integrat amb numpy, scikit-learn, matplotlib.. Ofereix </a:t>
            </a:r>
            <a:r>
              <a:rPr lang="ca" b="1"/>
              <a:t>estructures de dades</a:t>
            </a:r>
            <a:r>
              <a:rPr lang="ca"/>
              <a:t> i operacions per manipular </a:t>
            </a:r>
            <a:r>
              <a:rPr lang="ca" b="1"/>
              <a:t>taules numèriques</a:t>
            </a:r>
            <a:r>
              <a:rPr lang="ca"/>
              <a:t> i </a:t>
            </a:r>
            <a:r>
              <a:rPr lang="ca" b="1"/>
              <a:t>sèries temporals</a:t>
            </a:r>
            <a:r>
              <a:rPr lang="ca"/>
              <a:t>. </a:t>
            </a:r>
            <a:endParaRPr/>
          </a:p>
          <a:p>
            <a:pPr marL="0" lvl="0" indent="0" algn="l" rtl="0">
              <a:spcBef>
                <a:spcPts val="1600"/>
              </a:spcBef>
              <a:spcAft>
                <a:spcPts val="0"/>
              </a:spcAft>
              <a:buNone/>
            </a:pPr>
            <a:r>
              <a:rPr lang="ca" sz="1600"/>
              <a:t>El nom deriva del terme "dades del panell", un terme d'econometria per a conjunts de dades que inclouen observacions durant múltiples períodes de temps per als mateixos individus.</a:t>
            </a:r>
            <a:endParaRPr sz="1600"/>
          </a:p>
          <a:p>
            <a:pPr marL="0" lvl="0" indent="0" algn="l" rtl="0">
              <a:spcBef>
                <a:spcPts val="1600"/>
              </a:spcBef>
              <a:spcAft>
                <a:spcPts val="1600"/>
              </a:spcAft>
              <a:buNone/>
            </a:pPr>
            <a:endParaRPr/>
          </a:p>
        </p:txBody>
      </p:sp>
      <p:pic>
        <p:nvPicPr>
          <p:cNvPr id="676" name="Google Shape;676;p75"/>
          <p:cNvPicPr preferRelativeResize="0"/>
          <p:nvPr/>
        </p:nvPicPr>
        <p:blipFill rotWithShape="1">
          <a:blip r:embed="rId3">
            <a:alphaModFix/>
          </a:blip>
          <a:srcRect l="4590" t="5741" r="5409" b="14290"/>
          <a:stretch/>
        </p:blipFill>
        <p:spPr>
          <a:xfrm>
            <a:off x="2650689" y="3031000"/>
            <a:ext cx="3842624" cy="211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Història</a:t>
            </a:r>
            <a:endParaRPr/>
          </a:p>
        </p:txBody>
      </p:sp>
      <p:grpSp>
        <p:nvGrpSpPr>
          <p:cNvPr id="116" name="Google Shape;116;p19"/>
          <p:cNvGrpSpPr/>
          <p:nvPr/>
        </p:nvGrpSpPr>
        <p:grpSpPr>
          <a:xfrm>
            <a:off x="5123329" y="1864925"/>
            <a:ext cx="2128623" cy="1728854"/>
            <a:chOff x="4679079" y="1857799"/>
            <a:chExt cx="2128623" cy="1728854"/>
          </a:xfrm>
        </p:grpSpPr>
        <p:sp>
          <p:nvSpPr>
            <p:cNvPr id="117" name="Google Shape;117;p19"/>
            <p:cNvSpPr/>
            <p:nvPr/>
          </p:nvSpPr>
          <p:spPr>
            <a:xfrm>
              <a:off x="4849302" y="3079475"/>
              <a:ext cx="1958400" cy="1335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9"/>
            <p:cNvGrpSpPr/>
            <p:nvPr/>
          </p:nvGrpSpPr>
          <p:grpSpPr>
            <a:xfrm>
              <a:off x="4679079" y="1857799"/>
              <a:ext cx="2128546" cy="1728854"/>
              <a:chOff x="4679079" y="1857799"/>
              <a:chExt cx="2128546" cy="1728854"/>
            </a:xfrm>
          </p:grpSpPr>
          <p:grpSp>
            <p:nvGrpSpPr>
              <p:cNvPr id="119" name="Google Shape;119;p19"/>
              <p:cNvGrpSpPr/>
              <p:nvPr/>
            </p:nvGrpSpPr>
            <p:grpSpPr>
              <a:xfrm>
                <a:off x="4808316" y="2800065"/>
                <a:ext cx="92400" cy="411825"/>
                <a:chOff x="845575" y="2563700"/>
                <a:chExt cx="92400" cy="411825"/>
              </a:xfrm>
            </p:grpSpPr>
            <p:cxnSp>
              <p:nvCxnSpPr>
                <p:cNvPr id="120" name="Google Shape;120;p1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21" name="Google Shape;121;p1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9"/>
              <p:cNvSpPr txBox="1"/>
              <p:nvPr/>
            </p:nvSpPr>
            <p:spPr>
              <a:xfrm>
                <a:off x="4679079" y="3215253"/>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2016</a:t>
                </a:r>
                <a:endParaRPr sz="1200" b="1">
                  <a:latin typeface="Roboto"/>
                  <a:ea typeface="Roboto"/>
                  <a:cs typeface="Roboto"/>
                  <a:sym typeface="Roboto"/>
                </a:endParaRPr>
              </a:p>
            </p:txBody>
          </p:sp>
          <p:sp>
            <p:nvSpPr>
              <p:cNvPr id="123" name="Google Shape;123;p19"/>
              <p:cNvSpPr txBox="1"/>
              <p:nvPr/>
            </p:nvSpPr>
            <p:spPr>
              <a:xfrm>
                <a:off x="4753225" y="1857799"/>
                <a:ext cx="20544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sz="800" b="1">
                    <a:solidFill>
                      <a:schemeClr val="dk1"/>
                    </a:solidFill>
                    <a:latin typeface="Roboto"/>
                    <a:ea typeface="Roboto"/>
                    <a:cs typeface="Roboto"/>
                    <a:sym typeface="Roboto"/>
                  </a:rPr>
                  <a:t>JupyterHub</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ca" sz="800">
                    <a:latin typeface="Roboto"/>
                    <a:ea typeface="Roboto"/>
                    <a:cs typeface="Roboto"/>
                    <a:sym typeface="Roboto"/>
                  </a:rPr>
                  <a:t>S'exten el notebook a servidors de multiusuaris. Permet administrar i gestionar múltiples execucions en el núvol.</a:t>
                </a:r>
                <a:endParaRPr sz="800" b="1">
                  <a:latin typeface="Roboto"/>
                  <a:ea typeface="Roboto"/>
                  <a:cs typeface="Roboto"/>
                  <a:sym typeface="Roboto"/>
                </a:endParaRPr>
              </a:p>
            </p:txBody>
          </p:sp>
        </p:grpSp>
      </p:grpSp>
      <p:grpSp>
        <p:nvGrpSpPr>
          <p:cNvPr id="124" name="Google Shape;124;p19"/>
          <p:cNvGrpSpPr/>
          <p:nvPr/>
        </p:nvGrpSpPr>
        <p:grpSpPr>
          <a:xfrm>
            <a:off x="7108660" y="2709722"/>
            <a:ext cx="2035340" cy="1854453"/>
            <a:chOff x="6664410" y="2702596"/>
            <a:chExt cx="2035340" cy="1854453"/>
          </a:xfrm>
        </p:grpSpPr>
        <p:sp>
          <p:nvSpPr>
            <p:cNvPr id="125" name="Google Shape;125;p19"/>
            <p:cNvSpPr/>
            <p:nvPr/>
          </p:nvSpPr>
          <p:spPr>
            <a:xfrm>
              <a:off x="6807650" y="3079474"/>
              <a:ext cx="1892100" cy="133500"/>
            </a:xfrm>
            <a:prstGeom prst="rect">
              <a:avLst/>
            </a:prstGeom>
            <a:solidFill>
              <a:srgbClr val="8C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9"/>
            <p:cNvGrpSpPr/>
            <p:nvPr/>
          </p:nvGrpSpPr>
          <p:grpSpPr>
            <a:xfrm>
              <a:off x="6664410" y="2702596"/>
              <a:ext cx="1948265" cy="1854453"/>
              <a:chOff x="6664410" y="2702596"/>
              <a:chExt cx="1948265" cy="1854453"/>
            </a:xfrm>
          </p:grpSpPr>
          <p:grpSp>
            <p:nvGrpSpPr>
              <p:cNvPr id="127" name="Google Shape;127;p19"/>
              <p:cNvGrpSpPr/>
              <p:nvPr/>
            </p:nvGrpSpPr>
            <p:grpSpPr>
              <a:xfrm rot="10800000">
                <a:off x="6760035" y="3079467"/>
                <a:ext cx="92400" cy="411825"/>
                <a:chOff x="2070100" y="2563700"/>
                <a:chExt cx="92400" cy="411825"/>
              </a:xfrm>
            </p:grpSpPr>
            <p:cxnSp>
              <p:nvCxnSpPr>
                <p:cNvPr id="128" name="Google Shape;128;p19"/>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29" name="Google Shape;129;p1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9"/>
              <p:cNvSpPr txBox="1"/>
              <p:nvPr/>
            </p:nvSpPr>
            <p:spPr>
              <a:xfrm>
                <a:off x="6664410"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2018</a:t>
                </a:r>
                <a:endParaRPr sz="1200" b="1">
                  <a:latin typeface="Roboto"/>
                  <a:ea typeface="Roboto"/>
                  <a:cs typeface="Roboto"/>
                  <a:sym typeface="Roboto"/>
                </a:endParaRPr>
              </a:p>
            </p:txBody>
          </p:sp>
          <p:sp>
            <p:nvSpPr>
              <p:cNvPr id="131" name="Google Shape;131;p19"/>
              <p:cNvSpPr txBox="1"/>
              <p:nvPr/>
            </p:nvSpPr>
            <p:spPr>
              <a:xfrm>
                <a:off x="6676775" y="3494449"/>
                <a:ext cx="1935900" cy="10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800" b="1">
                    <a:latin typeface="Roboto"/>
                    <a:ea typeface="Roboto"/>
                    <a:cs typeface="Roboto"/>
                    <a:sym typeface="Roboto"/>
                  </a:rPr>
                  <a:t>JupyterLab</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ca" sz="800">
                    <a:latin typeface="Roboto"/>
                    <a:ea typeface="Roboto"/>
                    <a:cs typeface="Roboto"/>
                    <a:sym typeface="Roboto"/>
                  </a:rPr>
                  <a:t>S’actualitza a una més potent i flexible interfície d’usuari dels clàssics Jupyter Notebooks (notebook, terminal, editor de text, explorador de fitxers, texts enriquit..)</a:t>
                </a:r>
                <a:endParaRPr sz="800" b="1">
                  <a:latin typeface="Roboto"/>
                  <a:ea typeface="Roboto"/>
                  <a:cs typeface="Roboto"/>
                  <a:sym typeface="Roboto"/>
                </a:endParaRPr>
              </a:p>
            </p:txBody>
          </p:sp>
        </p:grpSp>
      </p:grpSp>
      <p:grpSp>
        <p:nvGrpSpPr>
          <p:cNvPr id="132" name="Google Shape;132;p19"/>
          <p:cNvGrpSpPr/>
          <p:nvPr/>
        </p:nvGrpSpPr>
        <p:grpSpPr>
          <a:xfrm>
            <a:off x="483041" y="1864925"/>
            <a:ext cx="3157909" cy="1728864"/>
            <a:chOff x="495991" y="1857799"/>
            <a:chExt cx="3157909" cy="1728864"/>
          </a:xfrm>
        </p:grpSpPr>
        <p:sp>
          <p:nvSpPr>
            <p:cNvPr id="133" name="Google Shape;133;p19"/>
            <p:cNvSpPr/>
            <p:nvPr/>
          </p:nvSpPr>
          <p:spPr>
            <a:xfrm>
              <a:off x="932600" y="3079474"/>
              <a:ext cx="2721300" cy="1335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9"/>
            <p:cNvGrpSpPr/>
            <p:nvPr/>
          </p:nvGrpSpPr>
          <p:grpSpPr>
            <a:xfrm>
              <a:off x="495991" y="1857799"/>
              <a:ext cx="3048434" cy="1728864"/>
              <a:chOff x="495991" y="1857799"/>
              <a:chExt cx="3048434" cy="1728864"/>
            </a:xfrm>
          </p:grpSpPr>
          <p:sp>
            <p:nvSpPr>
              <p:cNvPr id="135" name="Google Shape;135;p19"/>
              <p:cNvSpPr txBox="1"/>
              <p:nvPr/>
            </p:nvSpPr>
            <p:spPr>
              <a:xfrm>
                <a:off x="495991" y="3215263"/>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2001</a:t>
                </a:r>
                <a:endParaRPr sz="1200" b="1">
                  <a:latin typeface="Roboto"/>
                  <a:ea typeface="Roboto"/>
                  <a:cs typeface="Roboto"/>
                  <a:sym typeface="Roboto"/>
                </a:endParaRPr>
              </a:p>
            </p:txBody>
          </p:sp>
          <p:grpSp>
            <p:nvGrpSpPr>
              <p:cNvPr id="136" name="Google Shape;136;p19"/>
              <p:cNvGrpSpPr/>
              <p:nvPr/>
            </p:nvGrpSpPr>
            <p:grpSpPr>
              <a:xfrm>
                <a:off x="881025" y="2800065"/>
                <a:ext cx="92400" cy="411825"/>
                <a:chOff x="845575" y="2563700"/>
                <a:chExt cx="92400" cy="411825"/>
              </a:xfrm>
            </p:grpSpPr>
            <p:cxnSp>
              <p:nvCxnSpPr>
                <p:cNvPr id="137" name="Google Shape;137;p1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38" name="Google Shape;138;p1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9"/>
              <p:cNvSpPr txBox="1"/>
              <p:nvPr/>
            </p:nvSpPr>
            <p:spPr>
              <a:xfrm>
                <a:off x="823125" y="1857799"/>
                <a:ext cx="27213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800" b="1">
                    <a:latin typeface="Roboto"/>
                    <a:ea typeface="Roboto"/>
                    <a:cs typeface="Roboto"/>
                    <a:sym typeface="Roboto"/>
                  </a:rPr>
                  <a:t>IPython</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ca" sz="800">
                    <a:latin typeface="Roboto"/>
                    <a:ea typeface="Roboto"/>
                    <a:cs typeface="Roboto"/>
                    <a:sym typeface="Roboto"/>
                  </a:rPr>
                  <a:t>Inici del projecte a títol personal. Es tracta d’una terminal interactiva que afegeix funcionalitats extres al mode interactiu de Python, com autocompletat, resaltat de colors.. </a:t>
                </a:r>
                <a:endParaRPr sz="800" b="1">
                  <a:latin typeface="Roboto"/>
                  <a:ea typeface="Roboto"/>
                  <a:cs typeface="Roboto"/>
                  <a:sym typeface="Roboto"/>
                </a:endParaRPr>
              </a:p>
            </p:txBody>
          </p:sp>
        </p:grpSp>
      </p:grpSp>
      <p:grpSp>
        <p:nvGrpSpPr>
          <p:cNvPr id="140" name="Google Shape;140;p19"/>
          <p:cNvGrpSpPr/>
          <p:nvPr/>
        </p:nvGrpSpPr>
        <p:grpSpPr>
          <a:xfrm>
            <a:off x="3427045" y="2709722"/>
            <a:ext cx="1866855" cy="1735653"/>
            <a:chOff x="3439995" y="2702596"/>
            <a:chExt cx="1866855" cy="1735653"/>
          </a:xfrm>
        </p:grpSpPr>
        <p:sp>
          <p:nvSpPr>
            <p:cNvPr id="141" name="Google Shape;141;p19"/>
            <p:cNvSpPr/>
            <p:nvPr/>
          </p:nvSpPr>
          <p:spPr>
            <a:xfrm>
              <a:off x="3652950" y="3079474"/>
              <a:ext cx="1653900" cy="133500"/>
            </a:xfrm>
            <a:prstGeom prst="rect">
              <a:avLst/>
            </a:prstGeom>
            <a:solidFill>
              <a:srgbClr val="8C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19"/>
            <p:cNvGrpSpPr/>
            <p:nvPr/>
          </p:nvGrpSpPr>
          <p:grpSpPr>
            <a:xfrm>
              <a:off x="3439995" y="2702596"/>
              <a:ext cx="1866855" cy="1735653"/>
              <a:chOff x="3439995" y="2702596"/>
              <a:chExt cx="1866855" cy="1735653"/>
            </a:xfrm>
          </p:grpSpPr>
          <p:sp>
            <p:nvSpPr>
              <p:cNvPr id="143" name="Google Shape;143;p19"/>
              <p:cNvSpPr txBox="1"/>
              <p:nvPr/>
            </p:nvSpPr>
            <p:spPr>
              <a:xfrm>
                <a:off x="3439995"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ca" sz="1200" b="1">
                    <a:latin typeface="Roboto"/>
                    <a:ea typeface="Roboto"/>
                    <a:cs typeface="Roboto"/>
                    <a:sym typeface="Roboto"/>
                  </a:rPr>
                  <a:t>2014</a:t>
                </a:r>
                <a:endParaRPr sz="1200" b="1">
                  <a:latin typeface="Roboto"/>
                  <a:ea typeface="Roboto"/>
                  <a:cs typeface="Roboto"/>
                  <a:sym typeface="Roboto"/>
                </a:endParaRPr>
              </a:p>
            </p:txBody>
          </p:sp>
          <p:grpSp>
            <p:nvGrpSpPr>
              <p:cNvPr id="144" name="Google Shape;144;p19"/>
              <p:cNvGrpSpPr/>
              <p:nvPr/>
            </p:nvGrpSpPr>
            <p:grpSpPr>
              <a:xfrm rot="10800000">
                <a:off x="3611073" y="3079467"/>
                <a:ext cx="92400" cy="411825"/>
                <a:chOff x="1308100" y="2563700"/>
                <a:chExt cx="92400" cy="411825"/>
              </a:xfrm>
            </p:grpSpPr>
            <p:cxnSp>
              <p:nvCxnSpPr>
                <p:cNvPr id="145" name="Google Shape;145;p19"/>
                <p:cNvCxnSpPr/>
                <p:nvPr/>
              </p:nvCxnSpPr>
              <p:spPr>
                <a:xfrm>
                  <a:off x="1354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46" name="Google Shape;146;p19"/>
                <p:cNvSpPr/>
                <p:nvPr/>
              </p:nvSpPr>
              <p:spPr>
                <a:xfrm>
                  <a:off x="1308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9"/>
              <p:cNvSpPr txBox="1"/>
              <p:nvPr/>
            </p:nvSpPr>
            <p:spPr>
              <a:xfrm>
                <a:off x="3535350" y="3494449"/>
                <a:ext cx="17715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800" b="1">
                    <a:solidFill>
                      <a:schemeClr val="dk1"/>
                    </a:solidFill>
                    <a:latin typeface="Roboto"/>
                    <a:ea typeface="Roboto"/>
                    <a:cs typeface="Roboto"/>
                    <a:sym typeface="Roboto"/>
                  </a:rPr>
                  <a:t>Jupyter Notebook</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ca" sz="800">
                    <a:latin typeface="Roboto"/>
                    <a:ea typeface="Roboto"/>
                    <a:cs typeface="Roboto"/>
                    <a:sym typeface="Roboto"/>
                  </a:rPr>
                  <a:t>Es crea com a projecte derivat de IPython. Es tracta d'un llenguatge agnostic que soporta varis entorns d'execució (coneguts com a nuclis)</a:t>
                </a:r>
                <a:endParaRPr sz="800" b="1">
                  <a:latin typeface="Roboto"/>
                  <a:ea typeface="Roboto"/>
                  <a:cs typeface="Roboto"/>
                  <a:sym typeface="Roboto"/>
                </a:endParaRPr>
              </a:p>
            </p:txBody>
          </p:sp>
        </p:grpSp>
      </p:grpSp>
      <p:pic>
        <p:nvPicPr>
          <p:cNvPr id="148" name="Google Shape;148;p19"/>
          <p:cNvPicPr preferRelativeResize="0"/>
          <p:nvPr/>
        </p:nvPicPr>
        <p:blipFill>
          <a:blip r:embed="rId3">
            <a:alphaModFix/>
          </a:blip>
          <a:stretch>
            <a:fillRect/>
          </a:stretch>
        </p:blipFill>
        <p:spPr>
          <a:xfrm>
            <a:off x="767807" y="3640100"/>
            <a:ext cx="887153" cy="1193607"/>
          </a:xfrm>
          <a:prstGeom prst="rect">
            <a:avLst/>
          </a:prstGeom>
          <a:noFill/>
          <a:ln>
            <a:noFill/>
          </a:ln>
        </p:spPr>
      </p:pic>
      <p:sp>
        <p:nvSpPr>
          <p:cNvPr id="149" name="Google Shape;149;p19"/>
          <p:cNvSpPr txBox="1"/>
          <p:nvPr/>
        </p:nvSpPr>
        <p:spPr>
          <a:xfrm>
            <a:off x="743625" y="4764764"/>
            <a:ext cx="1178400" cy="6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a" sz="700"/>
              <a:t>Fernando Pérez </a:t>
            </a:r>
            <a:endParaRPr sz="700"/>
          </a:p>
          <a:p>
            <a:pPr marL="0" lvl="0" indent="0" algn="l" rtl="0">
              <a:spcBef>
                <a:spcPts val="0"/>
              </a:spcBef>
              <a:spcAft>
                <a:spcPts val="0"/>
              </a:spcAft>
              <a:buNone/>
            </a:pPr>
            <a:r>
              <a:rPr lang="ca" sz="700"/>
              <a:t>(Medellín, Colombia) </a:t>
            </a:r>
            <a:endParaRPr sz="700"/>
          </a:p>
        </p:txBody>
      </p:sp>
      <p:pic>
        <p:nvPicPr>
          <p:cNvPr id="150" name="Google Shape;150;p19"/>
          <p:cNvPicPr preferRelativeResize="0"/>
          <p:nvPr/>
        </p:nvPicPr>
        <p:blipFill>
          <a:blip r:embed="rId4">
            <a:alphaModFix/>
          </a:blip>
          <a:stretch>
            <a:fillRect/>
          </a:stretch>
        </p:blipFill>
        <p:spPr>
          <a:xfrm>
            <a:off x="838550" y="1381925"/>
            <a:ext cx="1143000" cy="476250"/>
          </a:xfrm>
          <a:prstGeom prst="rect">
            <a:avLst/>
          </a:prstGeom>
          <a:noFill/>
          <a:ln>
            <a:noFill/>
          </a:ln>
        </p:spPr>
      </p:pic>
      <p:pic>
        <p:nvPicPr>
          <p:cNvPr id="151" name="Google Shape;151;p19" descr="Proyecto Jupyter - Wikipedia, la enciclopedia libre"/>
          <p:cNvPicPr preferRelativeResize="0"/>
          <p:nvPr/>
        </p:nvPicPr>
        <p:blipFill>
          <a:blip r:embed="rId5">
            <a:alphaModFix/>
          </a:blip>
          <a:stretch>
            <a:fillRect/>
          </a:stretch>
        </p:blipFill>
        <p:spPr>
          <a:xfrm>
            <a:off x="3597200" y="1864930"/>
            <a:ext cx="692150" cy="802050"/>
          </a:xfrm>
          <a:prstGeom prst="rect">
            <a:avLst/>
          </a:prstGeom>
          <a:noFill/>
          <a:ln>
            <a:noFill/>
          </a:ln>
        </p:spPr>
      </p:pic>
      <p:pic>
        <p:nvPicPr>
          <p:cNvPr id="152" name="Google Shape;152;p19" descr="Setup a Kubernetes Cluster — Zero to JupyterHub with Kubernetes 0.8.2  documentation"/>
          <p:cNvPicPr preferRelativeResize="0"/>
          <p:nvPr/>
        </p:nvPicPr>
        <p:blipFill>
          <a:blip r:embed="rId6">
            <a:alphaModFix/>
          </a:blip>
          <a:stretch>
            <a:fillRect/>
          </a:stretch>
        </p:blipFill>
        <p:spPr>
          <a:xfrm>
            <a:off x="5333775" y="1169420"/>
            <a:ext cx="887150" cy="789605"/>
          </a:xfrm>
          <a:prstGeom prst="rect">
            <a:avLst/>
          </a:prstGeom>
          <a:noFill/>
          <a:ln>
            <a:noFill/>
          </a:ln>
        </p:spPr>
      </p:pic>
      <p:pic>
        <p:nvPicPr>
          <p:cNvPr id="153" name="Google Shape;153;p19" descr="IllustrisTNG - Data Access - FAQ"/>
          <p:cNvPicPr preferRelativeResize="0"/>
          <p:nvPr/>
        </p:nvPicPr>
        <p:blipFill>
          <a:blip r:embed="rId7">
            <a:alphaModFix/>
          </a:blip>
          <a:stretch>
            <a:fillRect/>
          </a:stretch>
        </p:blipFill>
        <p:spPr>
          <a:xfrm>
            <a:off x="7251950" y="2304779"/>
            <a:ext cx="887150" cy="4049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Per a què el puc fer servir?</a:t>
            </a:r>
            <a:endParaRPr/>
          </a:p>
        </p:txBody>
      </p:sp>
      <p:sp>
        <p:nvSpPr>
          <p:cNvPr id="159" name="Google Shape;15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Jupyter Notebook és molt útil en els següents casos:</a:t>
            </a:r>
            <a:endParaRPr/>
          </a:p>
          <a:p>
            <a:pPr marL="457200" lvl="0" indent="-342900" algn="l" rtl="0">
              <a:spcBef>
                <a:spcPts val="1600"/>
              </a:spcBef>
              <a:spcAft>
                <a:spcPts val="0"/>
              </a:spcAft>
              <a:buSzPts val="1800"/>
              <a:buChar char="●"/>
            </a:pPr>
            <a:r>
              <a:rPr lang="ca"/>
              <a:t>aprendre i provar Python</a:t>
            </a:r>
            <a:endParaRPr/>
          </a:p>
          <a:p>
            <a:pPr marL="457200" lvl="0" indent="-342900" algn="l" rtl="0">
              <a:spcBef>
                <a:spcPts val="1600"/>
              </a:spcBef>
              <a:spcAft>
                <a:spcPts val="0"/>
              </a:spcAft>
              <a:buSzPts val="1800"/>
              <a:buChar char="●"/>
            </a:pPr>
            <a:r>
              <a:rPr lang="ca"/>
              <a:t>processament i transformació de dades</a:t>
            </a:r>
            <a:endParaRPr/>
          </a:p>
          <a:p>
            <a:pPr marL="457200" lvl="0" indent="-342900" algn="l" rtl="0">
              <a:spcBef>
                <a:spcPts val="1600"/>
              </a:spcBef>
              <a:spcAft>
                <a:spcPts val="0"/>
              </a:spcAft>
              <a:buSzPts val="1800"/>
              <a:buChar char="●"/>
            </a:pPr>
            <a:r>
              <a:rPr lang="ca"/>
              <a:t>compartir codi i execucions</a:t>
            </a:r>
            <a:endParaRPr/>
          </a:p>
          <a:p>
            <a:pPr marL="457200" lvl="0" indent="-342900" algn="l" rtl="0">
              <a:spcBef>
                <a:spcPts val="1600"/>
              </a:spcBef>
              <a:spcAft>
                <a:spcPts val="1600"/>
              </a:spcAft>
              <a:buSzPts val="1800"/>
              <a:buChar char="●"/>
            </a:pPr>
            <a:r>
              <a:rPr lang="ca"/>
              <a:t>aprenentatge computacional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a"/>
              <a:t>Com s’instal·la?</a:t>
            </a:r>
            <a:endParaRPr/>
          </a:p>
        </p:txBody>
      </p:sp>
      <p:sp>
        <p:nvSpPr>
          <p:cNvPr id="165" name="Google Shape;16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a"/>
              <a:t>El primer pas per iniciar és visitar la web del projecte a: </a:t>
            </a:r>
            <a:r>
              <a:rPr lang="ca" u="sng">
                <a:solidFill>
                  <a:schemeClr val="hlink"/>
                </a:solidFill>
                <a:hlinkClick r:id="rId3"/>
              </a:rPr>
              <a:t>http://www.jupyter.org</a:t>
            </a:r>
            <a:r>
              <a:rPr lang="ca"/>
              <a: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r>
              <a:rPr lang="ca"/>
              <a:t>Bàsicament hi trobareu dues opcions</a:t>
            </a:r>
            <a:endParaRPr/>
          </a:p>
          <a:p>
            <a:pPr marL="457200" lvl="0" indent="-342900" algn="l" rtl="0">
              <a:spcBef>
                <a:spcPts val="1600"/>
              </a:spcBef>
              <a:spcAft>
                <a:spcPts val="0"/>
              </a:spcAft>
              <a:buSzPts val="1800"/>
              <a:buChar char="●"/>
            </a:pPr>
            <a:r>
              <a:rPr lang="ca"/>
              <a:t>Prova online en el navegador</a:t>
            </a:r>
            <a:endParaRPr/>
          </a:p>
          <a:p>
            <a:pPr marL="457200" lvl="0" indent="-342900" algn="l" rtl="0">
              <a:spcBef>
                <a:spcPts val="1600"/>
              </a:spcBef>
              <a:spcAft>
                <a:spcPts val="0"/>
              </a:spcAft>
              <a:buSzPts val="1800"/>
              <a:buChar char="●"/>
            </a:pPr>
            <a:r>
              <a:rPr lang="ca"/>
              <a:t>Instalar-ho localment</a:t>
            </a:r>
            <a:endParaRPr/>
          </a:p>
          <a:p>
            <a:pPr marL="0" lvl="0" indent="0" algn="l" rtl="0">
              <a:spcBef>
                <a:spcPts val="1600"/>
              </a:spcBef>
              <a:spcAft>
                <a:spcPts val="1600"/>
              </a:spcAft>
              <a:buNone/>
            </a:pPr>
            <a:endParaRPr/>
          </a:p>
        </p:txBody>
      </p:sp>
      <p:pic>
        <p:nvPicPr>
          <p:cNvPr id="166" name="Google Shape;166;p21"/>
          <p:cNvPicPr preferRelativeResize="0"/>
          <p:nvPr/>
        </p:nvPicPr>
        <p:blipFill>
          <a:blip r:embed="rId4">
            <a:alphaModFix/>
          </a:blip>
          <a:stretch>
            <a:fillRect/>
          </a:stretch>
        </p:blipFill>
        <p:spPr>
          <a:xfrm>
            <a:off x="4491648" y="1828200"/>
            <a:ext cx="4237800" cy="33152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7D34D85867BA944BCA712D03FBC2861" ma:contentTypeVersion="11" ma:contentTypeDescription="Crear nuevo documento." ma:contentTypeScope="" ma:versionID="f6ba532364400b6939838fa2b5967475">
  <xsd:schema xmlns:xsd="http://www.w3.org/2001/XMLSchema" xmlns:xs="http://www.w3.org/2001/XMLSchema" xmlns:p="http://schemas.microsoft.com/office/2006/metadata/properties" xmlns:ns2="29dceb4f-282d-4260-bfb4-19adeddc2d91" xmlns:ns3="ae776527-d714-4374-ae9b-b42f25f74144" targetNamespace="http://schemas.microsoft.com/office/2006/metadata/properties" ma:root="true" ma:fieldsID="4e52ec0ca4bd5824694e457407080d0f" ns2:_="" ns3:_="">
    <xsd:import namespace="29dceb4f-282d-4260-bfb4-19adeddc2d91"/>
    <xsd:import namespace="ae776527-d714-4374-ae9b-b42f25f7414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dceb4f-282d-4260-bfb4-19adeddc2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34c01127-bdf0-454e-9077-a20ba63b60e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e776527-d714-4374-ae9b-b42f25f7414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119f773-3b1a-41fd-9e41-100a9a74ca9a}" ma:internalName="TaxCatchAll" ma:showField="CatchAllData" ma:web="ae776527-d714-4374-ae9b-b42f25f741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9dceb4f-282d-4260-bfb4-19adeddc2d91">
      <Terms xmlns="http://schemas.microsoft.com/office/infopath/2007/PartnerControls"/>
    </lcf76f155ced4ddcb4097134ff3c332f>
    <TaxCatchAll xmlns="ae776527-d714-4374-ae9b-b42f25f74144" xsi:nil="true"/>
  </documentManagement>
</p:properties>
</file>

<file path=customXml/itemProps1.xml><?xml version="1.0" encoding="utf-8"?>
<ds:datastoreItem xmlns:ds="http://schemas.openxmlformats.org/officeDocument/2006/customXml" ds:itemID="{8F44169B-7A1B-4140-A09C-665A5D971399}"/>
</file>

<file path=customXml/itemProps2.xml><?xml version="1.0" encoding="utf-8"?>
<ds:datastoreItem xmlns:ds="http://schemas.openxmlformats.org/officeDocument/2006/customXml" ds:itemID="{DC124B16-2AC6-4E55-A4DB-7744A2CDCBFA}"/>
</file>

<file path=customXml/itemProps3.xml><?xml version="1.0" encoding="utf-8"?>
<ds:datastoreItem xmlns:ds="http://schemas.openxmlformats.org/officeDocument/2006/customXml" ds:itemID="{7598D2D6-6A17-4244-88EB-BBEC7ED05604}"/>
</file>

<file path=docProps/app.xml><?xml version="1.0" encoding="utf-8"?>
<Properties xmlns="http://schemas.openxmlformats.org/officeDocument/2006/extended-properties" xmlns:vt="http://schemas.openxmlformats.org/officeDocument/2006/docPropsVTypes">
  <TotalTime>0</TotalTime>
  <Words>2270</Words>
  <Application>Microsoft Office PowerPoint</Application>
  <PresentationFormat>Presentación en pantalla (16:9)</PresentationFormat>
  <Paragraphs>272</Paragraphs>
  <Slides>62</Slides>
  <Notes>62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62</vt:i4>
      </vt:variant>
    </vt:vector>
  </HeadingPairs>
  <TitlesOfParts>
    <vt:vector size="65" baseType="lpstr">
      <vt:lpstr>Arial</vt:lpstr>
      <vt:lpstr>Roboto</vt:lpstr>
      <vt:lpstr>Simple Light</vt:lpstr>
      <vt:lpstr>Introducció Eines per Python </vt:lpstr>
      <vt:lpstr>Tools</vt:lpstr>
      <vt:lpstr>Tools</vt:lpstr>
      <vt:lpstr>Presentación de PowerPoint</vt:lpstr>
      <vt:lpstr>Jupyter Notebook</vt:lpstr>
      <vt:lpstr>Què és?</vt:lpstr>
      <vt:lpstr>Història</vt:lpstr>
      <vt:lpstr>Per a què el puc fer servir?</vt:lpstr>
      <vt:lpstr>Com s’instal·la?</vt:lpstr>
      <vt:lpstr>Prova Online</vt:lpstr>
      <vt:lpstr>Prova Online</vt:lpstr>
      <vt:lpstr>Instal·lació en local a la pròpia màquina</vt:lpstr>
      <vt:lpstr>Iniciar Jupyter Notebook</vt:lpstr>
      <vt:lpstr>Aturar Jupyter Notebook</vt:lpstr>
      <vt:lpstr>Ús del token</vt:lpstr>
      <vt:lpstr>Iniciar Jupyter Notebook</vt:lpstr>
      <vt:lpstr>Running Tab</vt:lpstr>
      <vt:lpstr>El meu primer notebook</vt:lpstr>
      <vt:lpstr>El meu primer notebook</vt:lpstr>
      <vt:lpstr>Com s’utilitza  </vt:lpstr>
      <vt:lpstr>Com s’utilitza  </vt:lpstr>
      <vt:lpstr>Com s’utilitza  </vt:lpstr>
      <vt:lpstr>Com s’utilitza  </vt:lpstr>
      <vt:lpstr>Com s’utilitza  </vt:lpstr>
      <vt:lpstr>Com s’utilitza  </vt:lpstr>
      <vt:lpstr>Com s’utilitza  </vt:lpstr>
      <vt:lpstr>Com s’utilitza  </vt:lpstr>
      <vt:lpstr>Com s’utilitza  </vt:lpstr>
      <vt:lpstr>Markdown  </vt:lpstr>
      <vt:lpstr>Markdown  </vt:lpstr>
      <vt:lpstr>Presentación de PowerPoint</vt:lpstr>
      <vt:lpstr>Markdown en latex</vt:lpstr>
      <vt:lpstr>Markdown en latex</vt:lpstr>
      <vt:lpstr>Accés a la terminal</vt:lpstr>
      <vt:lpstr>Com es gestionen els errors?</vt:lpstr>
      <vt:lpstr>Què conté un fitxer .ipynb?</vt:lpstr>
      <vt:lpstr>Exportació</vt:lpstr>
      <vt:lpstr>Com funciona internament?  </vt:lpstr>
      <vt:lpstr>Gràfiques</vt:lpstr>
      <vt:lpstr>Gràfiques</vt:lpstr>
      <vt:lpstr>Widgets</vt:lpstr>
      <vt:lpstr>Widgets - Ús bàsic de Interact</vt:lpstr>
      <vt:lpstr>Widgets - Ús bàsic de Interact</vt:lpstr>
      <vt:lpstr>Widgets - Ús bàsic de Interact</vt:lpstr>
      <vt:lpstr>Widgets</vt:lpstr>
      <vt:lpstr>Ús a la industria </vt:lpstr>
      <vt:lpstr>Links interessants</vt:lpstr>
      <vt:lpstr>2. IDE</vt:lpstr>
      <vt:lpstr>Què són els IDEs?</vt:lpstr>
      <vt:lpstr>Presentación de PowerPoint</vt:lpstr>
      <vt:lpstr>Presentación de PowerPoint</vt:lpstr>
      <vt:lpstr>Presentación de PowerPoint</vt:lpstr>
      <vt:lpstr>3. Libs</vt:lpstr>
      <vt:lpstr>Què és SciPy?</vt:lpstr>
      <vt:lpstr>Història SciPy</vt:lpstr>
      <vt:lpstr>Història SciPy</vt:lpstr>
      <vt:lpstr>Què és matplotlib?</vt:lpstr>
      <vt:lpstr>Què és seaborn?</vt:lpstr>
      <vt:lpstr>Què és numpy?</vt:lpstr>
      <vt:lpstr>Què és scikit-learn?</vt:lpstr>
      <vt:lpstr>Presentación de PowerPoint</vt:lpstr>
      <vt:lpstr>Què és pandas?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 Eines per Python </dc:title>
  <cp:lastModifiedBy>Ramón Baldrich Caselles</cp:lastModifiedBy>
  <cp:revision>1</cp:revision>
  <dcterms:modified xsi:type="dcterms:W3CDTF">2021-09-15T10:51:10Z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0x01010067D34D85867BA944BCA712D03FBC2861</vt:lpwstr>
  </property>
</Properties>
</file>